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66" r:id="rId3"/>
    <p:sldId id="264" r:id="rId4"/>
    <p:sldId id="257" r:id="rId5"/>
    <p:sldId id="263" r:id="rId6"/>
    <p:sldId id="267" r:id="rId7"/>
    <p:sldId id="268" r:id="rId8"/>
    <p:sldId id="269" r:id="rId9"/>
    <p:sldId id="262" r:id="rId10"/>
  </p:sldIdLst>
  <p:sldSz cx="9144000" cy="5143500" type="screen16x9"/>
  <p:notesSz cx="6858000" cy="9144000"/>
  <p:embeddedFontLst>
    <p:embeddedFont>
      <p:font typeface="Roboto" panose="020B0604020202020204" charset="0"/>
      <p:regular r:id="rId12"/>
      <p:bold r:id="rId13"/>
      <p:italic r:id="rId14"/>
      <p:boldItalic r:id="rId15"/>
    </p:embeddedFont>
    <p:embeddedFont>
      <p:font typeface="Roboto Mono Medium"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400"/>
    <a:srgbClr val="632CA6"/>
    <a:srgbClr val="F4B400"/>
    <a:srgbClr val="49207A"/>
    <a:srgbClr val="737373"/>
    <a:srgbClr val="434343"/>
    <a:srgbClr val="D9D9D9"/>
    <a:srgbClr val="999999"/>
    <a:srgbClr val="4285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4736" autoAdjust="0"/>
  </p:normalViewPr>
  <p:slideViewPr>
    <p:cSldViewPr snapToGrid="0">
      <p:cViewPr varScale="1">
        <p:scale>
          <a:sx n="112" d="100"/>
          <a:sy n="112" d="100"/>
        </p:scale>
        <p:origin x="1566"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eg>
</file>

<file path=ppt/media/image9.jpeg>
</file>

<file path=ppt/media/media1.mp3>
</file>

<file path=ppt/media/media10.mp3>
</file>

<file path=ppt/media/media11.mp3>
</file>

<file path=ppt/media/media12.mp3>
</file>

<file path=ppt/media/media13.mp3>
</file>

<file path=ppt/media/media14.mp3>
</file>

<file path=ppt/media/media15.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7b4fb14b93_0_1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7b4fb14b93_0_1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7b4fb14b9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7b4fb14b9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5644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Once upon a time, a typical company hosted their own datacenter or lab to maintain hardware equipment to satisfy their organization’s computing requirements.</a:t>
            </a:r>
          </a:p>
          <a:p>
            <a:pPr marL="457200" indent="-298450">
              <a:buFontTx/>
              <a:buChar char="-"/>
            </a:pPr>
            <a:r>
              <a:rPr lang="en-US" dirty="0"/>
              <a:t>Hardware was costly and often time-consuming to acquire</a:t>
            </a:r>
          </a:p>
          <a:p>
            <a:pPr marL="457200" indent="-298450">
              <a:buFontTx/>
              <a:buChar char="-"/>
            </a:pPr>
            <a:r>
              <a:rPr lang="en-US" dirty="0"/>
              <a:t>Typically required an expensive facility to safely host hardware</a:t>
            </a:r>
          </a:p>
          <a:p>
            <a:pPr marL="457200" indent="-298450">
              <a:buFontTx/>
              <a:buChar char="-"/>
            </a:pPr>
            <a:r>
              <a:rPr lang="en-US" dirty="0"/>
              <a:t>Required a team of engineers to maintain</a:t>
            </a:r>
          </a:p>
          <a:p>
            <a:pPr marL="457200" indent="-298450">
              <a:buFontTx/>
              <a:buChar char="-"/>
            </a:pPr>
            <a:r>
              <a:rPr lang="en-US" dirty="0"/>
              <a:t>Prone to failure</a:t>
            </a:r>
          </a:p>
          <a:p>
            <a:pPr marL="158750" indent="0">
              <a:buNone/>
            </a:pPr>
            <a:endParaRPr lang="en-US" dirty="0"/>
          </a:p>
          <a:p>
            <a:pPr marL="158750" indent="0">
              <a:buNone/>
            </a:pPr>
            <a:r>
              <a:rPr lang="en-US" dirty="0"/>
              <a:t>The introduction of cloud compute platforms solved the physical aspects of this problem. Companies no longer need to maintain their own hardware, but rather they can rent compute resources that are hosted online and accessible from anywhere in the world, thereby opening up new possibilities.</a:t>
            </a:r>
          </a:p>
          <a:p>
            <a:pPr marL="158750" indent="0">
              <a:buNone/>
            </a:pPr>
            <a:endParaRPr lang="en-US" dirty="0"/>
          </a:p>
          <a:p>
            <a:pPr marL="158750" indent="0">
              <a:buNone/>
            </a:pPr>
            <a:r>
              <a:rPr lang="en-US" dirty="0"/>
              <a:t>While this revolution solved many problems, it introduced some new challenges.</a:t>
            </a:r>
          </a:p>
          <a:p>
            <a:pPr marL="457200" indent="-298450">
              <a:buFontTx/>
              <a:buChar char="-"/>
            </a:pPr>
            <a:r>
              <a:rPr lang="en-US" dirty="0"/>
              <a:t>Setting up resources is a manually intensive process that is prone to human error. How can we quickly reproduce complex systems in a safe and consistent way?</a:t>
            </a:r>
          </a:p>
          <a:p>
            <a:pPr marL="457200" indent="-298450">
              <a:buFontTx/>
              <a:buChar char="-"/>
            </a:pPr>
            <a:r>
              <a:rPr lang="en-US" dirty="0"/>
              <a:t>Furthermore, how can we easily deploy multiple instances of a particular system, to satisfy a complete </a:t>
            </a:r>
            <a:r>
              <a:rPr lang="en-US" dirty="0" err="1"/>
              <a:t>devops</a:t>
            </a:r>
            <a:r>
              <a:rPr lang="en-US" dirty="0"/>
              <a:t> process within our organization?</a:t>
            </a:r>
          </a:p>
          <a:p>
            <a:pPr marL="457200" indent="-298450">
              <a:buFontTx/>
              <a:buChar char="-"/>
            </a:pPr>
            <a:r>
              <a:rPr lang="en-US" dirty="0"/>
              <a:t>How do we manage changes to our requirements after the system or systems have been set up?</a:t>
            </a:r>
          </a:p>
          <a:p>
            <a:pPr marL="457200" indent="-298450">
              <a:buFontTx/>
              <a:buChar char="-"/>
            </a:pPr>
            <a:r>
              <a:rPr lang="en-US" dirty="0"/>
              <a:t>While cloud computing environments are said to be elastic, they’re not as elastic as we’d like to think. We continue to pay for compute resource we’ve allocated, even during the times we’re not actively using them. What do we do with compute resources during the times when we don’t need them?</a:t>
            </a:r>
          </a:p>
          <a:p>
            <a:pPr marL="457200" indent="-298450">
              <a:buFontTx/>
              <a:buChar char="-"/>
            </a:pPr>
            <a:r>
              <a:rPr lang="en-US" dirty="0"/>
              <a:t>What happens if and when our in-house expert leaves the company?</a:t>
            </a:r>
          </a:p>
        </p:txBody>
      </p:sp>
    </p:spTree>
    <p:extLst>
      <p:ext uri="{BB962C8B-B14F-4D97-AF65-F5344CB8AC3E}">
        <p14:creationId xmlns:p14="http://schemas.microsoft.com/office/powerpoint/2010/main" val="32100204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7b530aa387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7b530aa387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Infrastructure as Code (IaC) refers to the manag</a:t>
            </a:r>
            <a:r>
              <a:rPr lang="en-US" dirty="0" err="1"/>
              <a:t>ement</a:t>
            </a:r>
            <a:r>
              <a:rPr lang="en-US" dirty="0"/>
              <a:t> of</a:t>
            </a:r>
            <a:r>
              <a:rPr lang="en" dirty="0"/>
              <a:t> </a:t>
            </a:r>
            <a:r>
              <a:rPr lang="en-US" dirty="0"/>
              <a:t>cloud</a:t>
            </a:r>
            <a:r>
              <a:rPr lang="en" dirty="0"/>
              <a:t> infrastructure (which can refer to virtual machine instances, disk images, network firewall rules, and any other resources related to a cloud compute environment) through the use of configuration files and automation systems that read and act upon those files, rather than through the use of interactive tools to manage such infrastructure directly </a:t>
            </a:r>
            <a:r>
              <a:rPr lang="en-US" dirty="0"/>
              <a:t>or, worse yet, having to acquire and manage hardware resources directly.</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7b530aa387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7b530aa387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Speed – with </a:t>
            </a:r>
            <a:r>
              <a:rPr lang="en-US" dirty="0" err="1"/>
              <a:t>IaC</a:t>
            </a:r>
            <a:r>
              <a:rPr lang="en-US" dirty="0"/>
              <a:t>, setup of complex systems can be automated by a script. This setup process can include provisioning VMs, data processing clusters, the connections between instances and the outside world, storage systems, load balancers, and even databases and tables. Essentially, any resource that can be supplied by your cloud compute platform.</a:t>
            </a:r>
          </a:p>
          <a:p>
            <a:pPr marL="0" lvl="0" indent="0" algn="l" rtl="0">
              <a:spcBef>
                <a:spcPts val="0"/>
              </a:spcBef>
              <a:spcAft>
                <a:spcPts val="0"/>
              </a:spcAft>
              <a:buNone/>
            </a:pPr>
            <a:r>
              <a:rPr lang="en-US" dirty="0"/>
              <a:t>Consistency – configuring complex systems requires careful attention to detail, and the possibility of human error can lead to problems that may be difficult to debug down the road. </a:t>
            </a:r>
            <a:r>
              <a:rPr lang="en-US" dirty="0" err="1"/>
              <a:t>IaC</a:t>
            </a:r>
            <a:r>
              <a:rPr lang="en-US" dirty="0"/>
              <a:t> ensures consistency time after time, also making it easy to configure multiple instances of your systems to satisfy the </a:t>
            </a:r>
            <a:r>
              <a:rPr lang="en-US" dirty="0" err="1"/>
              <a:t>devops</a:t>
            </a:r>
            <a:r>
              <a:rPr lang="en-US" dirty="0"/>
              <a:t> requirements of your organization. </a:t>
            </a:r>
          </a:p>
          <a:p>
            <a:pPr marL="0" lvl="0" indent="0" algn="l" rtl="0">
              <a:spcBef>
                <a:spcPts val="0"/>
              </a:spcBef>
              <a:spcAft>
                <a:spcPts val="0"/>
              </a:spcAft>
              <a:buNone/>
            </a:pPr>
            <a:r>
              <a:rPr lang="en-US" dirty="0"/>
              <a:t>Risk mitigation – </a:t>
            </a:r>
            <a:r>
              <a:rPr lang="en-US" dirty="0" err="1"/>
              <a:t>IaC</a:t>
            </a:r>
            <a:r>
              <a:rPr lang="en-US" dirty="0"/>
              <a:t> reduces risk in many ways. For one - In traditional forms of system configuration, the knowledge was often tribal and could leave the company at any moment. With </a:t>
            </a:r>
            <a:r>
              <a:rPr lang="en-US" dirty="0" err="1"/>
              <a:t>IaC</a:t>
            </a:r>
            <a:r>
              <a:rPr lang="en-US" dirty="0"/>
              <a:t>, system configuration is well defined and documented, making it much easier for successor to assume control if key individuals leave your organization. Another way risk is reduced  is through automated change management. Settings can be updated as needed, or new integrations can be introduced, and the </a:t>
            </a:r>
            <a:r>
              <a:rPr lang="en-US" dirty="0" err="1"/>
              <a:t>IaC</a:t>
            </a:r>
            <a:r>
              <a:rPr lang="en-US" dirty="0"/>
              <a:t> system will deal with and apply these changes in a correct and seamless manner.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All of these desirable characteristics lead to tangible benefits to your business; namely </a:t>
            </a:r>
          </a:p>
          <a:p>
            <a:pPr marL="171450" lvl="0" indent="-171450" algn="l" rtl="0">
              <a:spcBef>
                <a:spcPts val="0"/>
              </a:spcBef>
              <a:spcAft>
                <a:spcPts val="0"/>
              </a:spcAft>
              <a:buFontTx/>
              <a:buChar char="-"/>
            </a:pPr>
            <a:r>
              <a:rPr lang="en-US" dirty="0"/>
              <a:t>Efficiency – time is saved in provisioning infrastructure. Precious human resources that were previously occupied managing infrastructure are now available to focus on adding value elsewhere. Duplicate environments can be created quickly for development and testing purposes, streamlining your organizations </a:t>
            </a:r>
            <a:r>
              <a:rPr lang="en-US" dirty="0" err="1"/>
              <a:t>devops</a:t>
            </a:r>
            <a:r>
              <a:rPr lang="en-US" dirty="0"/>
              <a:t> processes</a:t>
            </a:r>
          </a:p>
          <a:p>
            <a:pPr marL="171450" lvl="0" indent="-171450" algn="l" rtl="0">
              <a:spcBef>
                <a:spcPts val="0"/>
              </a:spcBef>
              <a:spcAft>
                <a:spcPts val="0"/>
              </a:spcAft>
              <a:buFontTx/>
              <a:buChar char="-"/>
            </a:pPr>
            <a:r>
              <a:rPr lang="en-US" dirty="0"/>
              <a:t>Cost savings – the need to pay engineers to manage infrastructure is substantially reduced. Furthermore, </a:t>
            </a:r>
            <a:r>
              <a:rPr lang="en-US" dirty="0" err="1"/>
              <a:t>IaC</a:t>
            </a:r>
            <a:r>
              <a:rPr lang="en-US" dirty="0"/>
              <a:t> can be employed to release compute resources when not needed, all impacting the bottom line in a positive way.</a:t>
            </a:r>
            <a:endParaRPr dirty="0"/>
          </a:p>
        </p:txBody>
      </p:sp>
    </p:spTree>
    <p:extLst>
      <p:ext uri="{BB962C8B-B14F-4D97-AF65-F5344CB8AC3E}">
        <p14:creationId xmlns:p14="http://schemas.microsoft.com/office/powerpoint/2010/main" val="9188460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Two important concepts to be aware of, when defining your requirements and picking an </a:t>
            </a:r>
            <a:r>
              <a:rPr lang="en-US" dirty="0" err="1"/>
              <a:t>IaC</a:t>
            </a:r>
            <a:r>
              <a:rPr lang="en-US" dirty="0"/>
              <a:t> tool to satisfy those requirements, is the notion of </a:t>
            </a:r>
            <a:r>
              <a:rPr lang="en-US" b="1" dirty="0"/>
              <a:t>provisioning</a:t>
            </a:r>
            <a:r>
              <a:rPr lang="en-US" dirty="0"/>
              <a:t> vs </a:t>
            </a:r>
            <a:r>
              <a:rPr lang="en-US" b="1" dirty="0"/>
              <a:t>configuration management</a:t>
            </a:r>
            <a:r>
              <a:rPr lang="en-US" dirty="0"/>
              <a:t>. These are two separate subdomains of the overall </a:t>
            </a:r>
            <a:r>
              <a:rPr lang="en-US" dirty="0" err="1"/>
              <a:t>IaC</a:t>
            </a:r>
            <a:r>
              <a:rPr lang="en-US" dirty="0"/>
              <a:t> space. Tools that implement either of these can all be considered to be </a:t>
            </a:r>
            <a:r>
              <a:rPr lang="en-US" dirty="0" err="1"/>
              <a:t>IaC</a:t>
            </a:r>
            <a:r>
              <a:rPr lang="en-US" dirty="0"/>
              <a:t> tools if they read configuration files and effect a set of actions on your infrastructure based on the instructions contained within those files – but they each focus on a subset of the bigger picture.</a:t>
            </a:r>
          </a:p>
          <a:p>
            <a:pPr marL="158750" indent="0">
              <a:buNone/>
            </a:pPr>
            <a:endParaRPr lang="en-US" dirty="0"/>
          </a:p>
          <a:p>
            <a:pPr marL="457200" indent="-298450">
              <a:buFontTx/>
              <a:buChar char="-"/>
            </a:pPr>
            <a:r>
              <a:rPr lang="en-US" b="1" dirty="0"/>
              <a:t>Provisioning</a:t>
            </a:r>
            <a:r>
              <a:rPr lang="en-US" dirty="0"/>
              <a:t> refers to the process of orchestrating infrastructural elements like VM instances, disk images, databases, networks, load balancers, and more. Examples of tools that provision include Terraform, AWS CloudFormation, Google Cloud Deployment Manager, and Azure Resource Manager.</a:t>
            </a:r>
          </a:p>
          <a:p>
            <a:pPr marL="457200" indent="-298450">
              <a:buFontTx/>
              <a:buChar char="-"/>
            </a:pPr>
            <a:r>
              <a:rPr lang="en-US" b="1" dirty="0"/>
              <a:t>Configuration management </a:t>
            </a:r>
            <a:r>
              <a:rPr lang="en-US" dirty="0"/>
              <a:t>refers to customizing the environment on existing servers – enabling services, installing software, enabling users – all these tasks fall into the realm of configuration management. Popular examples include Packer, Puppet, Chef, and Ansible.</a:t>
            </a:r>
          </a:p>
          <a:p>
            <a:pPr marL="158750" indent="0">
              <a:buFontTx/>
              <a:buNone/>
            </a:pPr>
            <a:endParaRPr lang="en-US" dirty="0"/>
          </a:p>
          <a:p>
            <a:pPr marL="158750" indent="0">
              <a:buFontTx/>
              <a:buNone/>
            </a:pPr>
            <a:r>
              <a:rPr lang="en-US" dirty="0"/>
              <a:t>Some tools can do both. For example, Terraform provides basic hooks for performing configuration of the instances it starts. But its main focus and strength relies on its ability to maintain a consistent infrastructural state, as well as intelligently managing changes to that state.</a:t>
            </a:r>
          </a:p>
        </p:txBody>
      </p:sp>
    </p:spTree>
    <p:extLst>
      <p:ext uri="{BB962C8B-B14F-4D97-AF65-F5344CB8AC3E}">
        <p14:creationId xmlns:p14="http://schemas.microsoft.com/office/powerpoint/2010/main" val="41555196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99265527-DFFD-4515-82B3-BEDF3E7BD25D}"/>
              </a:ext>
            </a:extLst>
          </p:cNvPr>
          <p:cNvSpPr>
            <a:spLocks noGrp="1"/>
          </p:cNvSpPr>
          <p:nvPr>
            <p:ph type="body" idx="1"/>
          </p:nvPr>
        </p:nvSpPr>
        <p:spPr/>
        <p:txBody>
          <a:bodyPr/>
          <a:lstStyle/>
          <a:p>
            <a:pPr marL="158750" indent="0">
              <a:buNone/>
            </a:pPr>
            <a:r>
              <a:rPr lang="en-US" dirty="0"/>
              <a:t>Terraform is an open-source provisioning tool that, unlike many predominant tools in the space, works with various different cloud providers and services. For example, in one single configuration Terraform could be used to provision a compute instance on AWS as well as a </a:t>
            </a:r>
            <a:r>
              <a:rPr lang="en-US" dirty="0" err="1"/>
              <a:t>Dataproc</a:t>
            </a:r>
            <a:r>
              <a:rPr lang="en-US" dirty="0"/>
              <a:t> cluster on Google Cloud Platform, while leveraging domain name services provided by </a:t>
            </a:r>
            <a:r>
              <a:rPr lang="en-US" dirty="0" err="1"/>
              <a:t>DNSSimple</a:t>
            </a:r>
            <a:r>
              <a:rPr lang="en-US" dirty="0"/>
              <a:t>.</a:t>
            </a:r>
          </a:p>
          <a:p>
            <a:pPr marL="158750" indent="0">
              <a:buNone/>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Another important distinction of Terraform is its declarative approach to configuration management. This means that your configuration files are specifying (or declaring) the desired end state of your infrastructure. When you apply your configuration, Terraform will identify the deltas between the current and desired states, and build a plan that will get it there. Some other tools out there employ a procedural approach to configuration management, which requires you to codify in your configuration files how to get to the desired state – while this approach provides additional flexibility, it also makes writing configuration scripts a lot more complex. </a:t>
            </a:r>
            <a:r>
              <a:rPr lang="en-US" dirty="0" err="1"/>
              <a:t>Terraform’s</a:t>
            </a:r>
            <a:r>
              <a:rPr lang="en-US" dirty="0"/>
              <a:t> format is so simple in fact, that it employs a JSON-like scripting language called HCL (which stands for </a:t>
            </a:r>
            <a:r>
              <a:rPr lang="en-US" dirty="0" err="1"/>
              <a:t>Hashicorp</a:t>
            </a:r>
            <a:r>
              <a:rPr lang="en-US" dirty="0"/>
              <a:t> Configuration Language). It also supports JSON as an input language.</a:t>
            </a:r>
          </a:p>
          <a:p>
            <a:pPr marL="158750" indent="0">
              <a:buNone/>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The benefits of </a:t>
            </a:r>
            <a:r>
              <a:rPr lang="en-US" dirty="0" err="1"/>
              <a:t>Terraform’s</a:t>
            </a:r>
            <a:r>
              <a:rPr lang="en-US" dirty="0"/>
              <a:t> declarative approach become apparent when it comes time to make changes to your infrastructure. In this case, you simply need to amend your configuration files to reflect the new desired state of your configuration, and Terraform will figure out how to make that happen when you apply those changes.</a:t>
            </a:r>
          </a:p>
          <a:p>
            <a:pPr marL="158750" indent="0">
              <a:buNone/>
            </a:pPr>
            <a:endParaRPr lang="en-US" dirty="0"/>
          </a:p>
          <a:p>
            <a:pPr marL="158750" indent="0">
              <a:buNone/>
            </a:pPr>
            <a:r>
              <a:rPr lang="en-US" dirty="0"/>
              <a:t>In an example to illustrate this principle, we have an excerpt from a configuration (written in HCL) that has provisioned a single-core compute instance and a database. Over time, it has become apparent that the compute instance is not scaling well to current compute needs. So, the solution is to amend the file describing the compute instance, increasing the number of virtual cores to two. On applying this change, Terraform will only destroy and recreate the elements needed to satisfy the change – in this case the compute instance – while leaving the provisioned database intact.</a:t>
            </a:r>
          </a:p>
          <a:p>
            <a:pPr marL="158750" indent="0">
              <a:buNone/>
            </a:pPr>
            <a:endParaRPr lang="en-US" dirty="0"/>
          </a:p>
          <a:p>
            <a:pPr marL="158750" indent="0">
              <a:buNone/>
            </a:pP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99265527-DFFD-4515-82B3-BEDF3E7BD25D}"/>
              </a:ext>
            </a:extLst>
          </p:cNvPr>
          <p:cNvSpPr>
            <a:spLocks noGrp="1"/>
          </p:cNvSpPr>
          <p:nvPr>
            <p:ph type="body" idx="1"/>
          </p:nvPr>
        </p:nvSpPr>
        <p:spPr/>
        <p:txBody>
          <a:bodyPr/>
          <a:lstStyle/>
          <a:p>
            <a:pPr marL="158750" indent="0">
              <a:buNone/>
            </a:pPr>
            <a:r>
              <a:rPr lang="en-US" dirty="0"/>
              <a:t>A lab is included in this training in which you will apply the material covered. Specifically, you will:</a:t>
            </a:r>
          </a:p>
          <a:p>
            <a:pPr marL="457200" indent="-298450">
              <a:buFontTx/>
              <a:buChar char="-"/>
            </a:pPr>
            <a:r>
              <a:rPr lang="en-US" dirty="0"/>
              <a:t>Install Terraform into a google cloud shell environment</a:t>
            </a:r>
          </a:p>
          <a:p>
            <a:pPr marL="457200" indent="-298450">
              <a:buFontTx/>
              <a:buChar char="-"/>
            </a:pPr>
            <a:r>
              <a:rPr lang="en-US" dirty="0"/>
              <a:t>Write a simple configuration script that will provision a small compute instance on Google Cloud Platform</a:t>
            </a:r>
          </a:p>
          <a:p>
            <a:pPr marL="457200" indent="-298450">
              <a:buFontTx/>
              <a:buChar char="-"/>
            </a:pPr>
            <a:r>
              <a:rPr lang="en-US" dirty="0"/>
              <a:t>Apply this configuration script to provision an instance</a:t>
            </a:r>
          </a:p>
          <a:p>
            <a:pPr marL="457200" indent="-298450">
              <a:buFontTx/>
              <a:buChar char="-"/>
            </a:pPr>
            <a:r>
              <a:rPr lang="en-US" dirty="0"/>
              <a:t>Make changes to the configuration and apply those changes</a:t>
            </a:r>
          </a:p>
          <a:p>
            <a:pPr marL="457200" indent="-298450">
              <a:buFontTx/>
              <a:buChar char="-"/>
            </a:pPr>
            <a:r>
              <a:rPr lang="en-US" dirty="0"/>
              <a:t>Clean up any resources allocated during this lab</a:t>
            </a:r>
          </a:p>
          <a:p>
            <a:pPr marL="158750" indent="0">
              <a:buFontTx/>
              <a:buNone/>
            </a:pPr>
            <a:endParaRPr lang="en-US" dirty="0"/>
          </a:p>
          <a:p>
            <a:pPr marL="158750" indent="0">
              <a:buFontTx/>
              <a:buNone/>
            </a:pPr>
            <a:r>
              <a:rPr lang="en-US" dirty="0"/>
              <a:t>The lab will take approximately 30 minutes to complete, and will require a Google Cloud account. If you don’t already have one, follow the link provided to create a free trial account.</a:t>
            </a:r>
          </a:p>
        </p:txBody>
      </p:sp>
    </p:spTree>
    <p:extLst>
      <p:ext uri="{BB962C8B-B14F-4D97-AF65-F5344CB8AC3E}">
        <p14:creationId xmlns:p14="http://schemas.microsoft.com/office/powerpoint/2010/main" val="117245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7b4fb14b93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7b4fb14b93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Before completing this training, let’s review what was covered.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IaC</a:t>
            </a:r>
            <a:r>
              <a:rPr lang="en-US" dirty="0"/>
              <a:t> (or Infrastructure as Code) provides a framework for managing resources in a cloud compute environment in an automated fashion. Tools in this space typically either focus on provisioning (that is, create new resources) or configuration (that is, customizing existing resources)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Terraform is an example of a provisioning tool that is open source. It employs a simple, declarative file format for describing the desired state of a system. Working across a variety of cloud providers and services, it determines how to achieve the desired state.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Through its simple configuration format and ability to share files and state information, Terraform promotes a collaborative atmosphere while simplifying the task of managing your infrastructure, particularly as your infrastructural needs change over time.</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900" y="0"/>
            <a:ext cx="9144002" cy="2864475"/>
          </a:xfrm>
          <a:prstGeom prst="rect">
            <a:avLst/>
          </a:prstGeom>
          <a:noFill/>
          <a:ln>
            <a:noFill/>
          </a:ln>
          <a:effectLst>
            <a:outerShdw blurRad="57150" dist="19050" dir="5400000" algn="bl" rotWithShape="0">
              <a:srgbClr val="000000">
                <a:alpha val="50000"/>
              </a:srgbClr>
            </a:outerShdw>
          </a:effectLst>
        </p:spPr>
      </p:pic>
      <p:sp>
        <p:nvSpPr>
          <p:cNvPr id="11" name="Google Shape;11;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Clr>
                <a:srgbClr val="FFFFFF"/>
              </a:buClr>
              <a:buSzPts val="4800"/>
              <a:buNone/>
              <a:defRPr sz="4800">
                <a:solidFill>
                  <a:srgbClr val="FFFFFF"/>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2" name="Google Shape;12;p2"/>
          <p:cNvSpPr txBox="1">
            <a:spLocks noGrp="1"/>
          </p:cNvSpPr>
          <p:nvPr>
            <p:ph type="subTitle" idx="1"/>
          </p:nvPr>
        </p:nvSpPr>
        <p:spPr>
          <a:xfrm>
            <a:off x="460950" y="3017925"/>
            <a:ext cx="8222100" cy="562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666666"/>
              </a:buClr>
              <a:buSzPts val="2400"/>
              <a:buNone/>
              <a:defRPr sz="2400">
                <a:solidFill>
                  <a:srgbClr val="666666"/>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pic>
        <p:nvPicPr>
          <p:cNvPr id="13" name="Google Shape;13;p2"/>
          <p:cNvPicPr preferRelativeResize="0"/>
          <p:nvPr/>
        </p:nvPicPr>
        <p:blipFill>
          <a:blip r:embed="rId3">
            <a:alphaModFix/>
          </a:blip>
          <a:stretch>
            <a:fillRect/>
          </a:stretch>
        </p:blipFill>
        <p:spPr>
          <a:xfrm>
            <a:off x="8495938" y="4403450"/>
            <a:ext cx="521525" cy="558775"/>
          </a:xfrm>
          <a:prstGeom prst="rect">
            <a:avLst/>
          </a:prstGeom>
          <a:noFill/>
          <a:ln>
            <a:noFill/>
          </a:ln>
        </p:spPr>
      </p:pic>
      <p:pic>
        <p:nvPicPr>
          <p:cNvPr id="14" name="Google Shape;14;p2"/>
          <p:cNvPicPr preferRelativeResize="0"/>
          <p:nvPr/>
        </p:nvPicPr>
        <p:blipFill>
          <a:blip r:embed="rId4">
            <a:alphaModFix/>
          </a:blip>
          <a:stretch>
            <a:fillRect/>
          </a:stretch>
        </p:blipFill>
        <p:spPr>
          <a:xfrm>
            <a:off x="8410875" y="4985725"/>
            <a:ext cx="691650" cy="1037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8"/>
        <p:cNvGrpSpPr/>
        <p:nvPr/>
      </p:nvGrpSpPr>
      <p:grpSpPr>
        <a:xfrm>
          <a:off x="0" y="0"/>
          <a:ext cx="0" cy="0"/>
          <a:chOff x="0" y="0"/>
          <a:chExt cx="0" cy="0"/>
        </a:xfrm>
      </p:grpSpPr>
      <p:sp>
        <p:nvSpPr>
          <p:cNvPr id="59" name="Google Shape;59;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60" name="Google Shape;60;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1" name="Google Shape;61;p11"/>
          <p:cNvSpPr txBox="1">
            <a:spLocks noGrp="1"/>
          </p:cNvSpPr>
          <p:nvPr>
            <p:ph type="sldNum" idx="12"/>
          </p:nvPr>
        </p:nvSpPr>
        <p:spPr>
          <a:xfrm>
            <a:off x="8595291" y="4749898"/>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2"/>
        <p:cNvGrpSpPr/>
        <p:nvPr/>
      </p:nvGrpSpPr>
      <p:grpSpPr>
        <a:xfrm>
          <a:off x="0" y="0"/>
          <a:ext cx="0" cy="0"/>
          <a:chOff x="0" y="0"/>
          <a:chExt cx="0" cy="0"/>
        </a:xfrm>
      </p:grpSpPr>
      <p:sp>
        <p:nvSpPr>
          <p:cNvPr id="63" name="Google Shape;63;p12"/>
          <p:cNvSpPr txBox="1">
            <a:spLocks noGrp="1"/>
          </p:cNvSpPr>
          <p:nvPr>
            <p:ph type="sldNum" idx="12"/>
          </p:nvPr>
        </p:nvSpPr>
        <p:spPr>
          <a:xfrm>
            <a:off x="8595291" y="4749898"/>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Clr>
                <a:srgbClr val="434343"/>
              </a:buClr>
              <a:buSzPts val="4200"/>
              <a:buNone/>
              <a:defRPr sz="4200">
                <a:solidFill>
                  <a:srgbClr val="434343"/>
                </a:solidFill>
              </a:defRPr>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95291" y="4749898"/>
            <a:ext cx="548700" cy="3936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rgbClr val="FFFFFF"/>
        </a:solidFill>
        <a:effectLst/>
      </p:bgPr>
    </p:bg>
    <p:spTree>
      <p:nvGrpSpPr>
        <p:cNvPr id="1" name="Shape 18"/>
        <p:cNvGrpSpPr/>
        <p:nvPr/>
      </p:nvGrpSpPr>
      <p:grpSpPr>
        <a:xfrm>
          <a:off x="0" y="0"/>
          <a:ext cx="0" cy="0"/>
          <a:chOff x="0" y="0"/>
          <a:chExt cx="0" cy="0"/>
        </a:xfrm>
      </p:grpSpPr>
      <p:sp>
        <p:nvSpPr>
          <p:cNvPr id="19" name="Google Shape;19;p4"/>
          <p:cNvSpPr/>
          <p:nvPr/>
        </p:nvSpPr>
        <p:spPr>
          <a:xfrm rot="10800000">
            <a:off x="8174650" y="4173875"/>
            <a:ext cx="1952400" cy="1943100"/>
          </a:xfrm>
          <a:prstGeom prst="pie">
            <a:avLst>
              <a:gd name="adj1" fmla="val 0"/>
              <a:gd name="adj2" fmla="val 5380878"/>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 name="Google Shape;20;p4"/>
          <p:cNvPicPr preferRelativeResize="0"/>
          <p:nvPr/>
        </p:nvPicPr>
        <p:blipFill rotWithShape="1">
          <a:blip r:embed="rId2">
            <a:alphaModFix/>
          </a:blip>
          <a:srcRect t="36580" b="36580"/>
          <a:stretch/>
        </p:blipFill>
        <p:spPr>
          <a:xfrm>
            <a:off x="0" y="-5"/>
            <a:ext cx="9143997" cy="1227125"/>
          </a:xfrm>
          <a:prstGeom prst="rect">
            <a:avLst/>
          </a:prstGeom>
          <a:noFill/>
          <a:ln>
            <a:noFill/>
          </a:ln>
          <a:effectLst>
            <a:outerShdw blurRad="57150" dist="19050" dir="5400000" algn="bl" rotWithShape="0">
              <a:srgbClr val="000000">
                <a:alpha val="50000"/>
              </a:srgbClr>
            </a:outerShdw>
          </a:effectLst>
        </p:spPr>
      </p:pic>
      <p:sp>
        <p:nvSpPr>
          <p:cNvPr id="21" name="Google Shape;21;p4"/>
          <p:cNvSpPr txBox="1">
            <a:spLocks noGrp="1"/>
          </p:cNvSpPr>
          <p:nvPr>
            <p:ph type="title"/>
          </p:nvPr>
        </p:nvSpPr>
        <p:spPr>
          <a:xfrm>
            <a:off x="471900" y="229713"/>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Clr>
                <a:srgbClr val="FFFFFF"/>
              </a:buClr>
              <a:buSzPts val="3200"/>
              <a:buNone/>
              <a:defRPr>
                <a:solidFill>
                  <a:srgbClr val="FFFFFF"/>
                </a:solidFill>
              </a:defRPr>
            </a:lvl1pPr>
            <a:lvl2pPr lvl="1">
              <a:spcBef>
                <a:spcPts val="0"/>
              </a:spcBef>
              <a:spcAft>
                <a:spcPts val="0"/>
              </a:spcAft>
              <a:buClr>
                <a:srgbClr val="FFFFFF"/>
              </a:buClr>
              <a:buSzPts val="3200"/>
              <a:buNone/>
              <a:defRPr>
                <a:solidFill>
                  <a:srgbClr val="FFFFFF"/>
                </a:solidFill>
              </a:defRPr>
            </a:lvl2pPr>
            <a:lvl3pPr lvl="2">
              <a:spcBef>
                <a:spcPts val="0"/>
              </a:spcBef>
              <a:spcAft>
                <a:spcPts val="0"/>
              </a:spcAft>
              <a:buClr>
                <a:srgbClr val="FFFFFF"/>
              </a:buClr>
              <a:buSzPts val="3200"/>
              <a:buNone/>
              <a:defRPr>
                <a:solidFill>
                  <a:srgbClr val="FFFFFF"/>
                </a:solidFill>
              </a:defRPr>
            </a:lvl3pPr>
            <a:lvl4pPr lvl="3">
              <a:spcBef>
                <a:spcPts val="0"/>
              </a:spcBef>
              <a:spcAft>
                <a:spcPts val="0"/>
              </a:spcAft>
              <a:buClr>
                <a:srgbClr val="FFFFFF"/>
              </a:buClr>
              <a:buSzPts val="3200"/>
              <a:buNone/>
              <a:defRPr>
                <a:solidFill>
                  <a:srgbClr val="FFFFFF"/>
                </a:solidFill>
              </a:defRPr>
            </a:lvl4pPr>
            <a:lvl5pPr lvl="4">
              <a:spcBef>
                <a:spcPts val="0"/>
              </a:spcBef>
              <a:spcAft>
                <a:spcPts val="0"/>
              </a:spcAft>
              <a:buClr>
                <a:srgbClr val="FFFFFF"/>
              </a:buClr>
              <a:buSzPts val="3200"/>
              <a:buNone/>
              <a:defRPr>
                <a:solidFill>
                  <a:srgbClr val="FFFFFF"/>
                </a:solidFill>
              </a:defRPr>
            </a:lvl5pPr>
            <a:lvl6pPr lvl="5">
              <a:spcBef>
                <a:spcPts val="0"/>
              </a:spcBef>
              <a:spcAft>
                <a:spcPts val="0"/>
              </a:spcAft>
              <a:buClr>
                <a:srgbClr val="FFFFFF"/>
              </a:buClr>
              <a:buSzPts val="3200"/>
              <a:buNone/>
              <a:defRPr>
                <a:solidFill>
                  <a:srgbClr val="FFFFFF"/>
                </a:solidFill>
              </a:defRPr>
            </a:lvl6pPr>
            <a:lvl7pPr lvl="6">
              <a:spcBef>
                <a:spcPts val="0"/>
              </a:spcBef>
              <a:spcAft>
                <a:spcPts val="0"/>
              </a:spcAft>
              <a:buClr>
                <a:srgbClr val="FFFFFF"/>
              </a:buClr>
              <a:buSzPts val="3200"/>
              <a:buNone/>
              <a:defRPr>
                <a:solidFill>
                  <a:srgbClr val="FFFFFF"/>
                </a:solidFill>
              </a:defRPr>
            </a:lvl7pPr>
            <a:lvl8pPr lvl="7">
              <a:spcBef>
                <a:spcPts val="0"/>
              </a:spcBef>
              <a:spcAft>
                <a:spcPts val="0"/>
              </a:spcAft>
              <a:buClr>
                <a:srgbClr val="FFFFFF"/>
              </a:buClr>
              <a:buSzPts val="3200"/>
              <a:buNone/>
              <a:defRPr>
                <a:solidFill>
                  <a:srgbClr val="FFFFFF"/>
                </a:solidFill>
              </a:defRPr>
            </a:lvl8pPr>
            <a:lvl9pPr lvl="8">
              <a:spcBef>
                <a:spcPts val="0"/>
              </a:spcBef>
              <a:spcAft>
                <a:spcPts val="0"/>
              </a:spcAft>
              <a:buClr>
                <a:srgbClr val="FFFFFF"/>
              </a:buClr>
              <a:buSzPts val="3200"/>
              <a:buNone/>
              <a:defRPr>
                <a:solidFill>
                  <a:srgbClr val="FFFFFF"/>
                </a:solidFill>
              </a:defRPr>
            </a:lvl9pPr>
          </a:lstStyle>
          <a:p>
            <a:endParaRPr dirty="0"/>
          </a:p>
        </p:txBody>
      </p:sp>
      <p:sp>
        <p:nvSpPr>
          <p:cNvPr id="22" name="Google Shape;22;p4"/>
          <p:cNvSpPr txBox="1">
            <a:spLocks noGrp="1"/>
          </p:cNvSpPr>
          <p:nvPr>
            <p:ph type="body" idx="1"/>
          </p:nvPr>
        </p:nvSpPr>
        <p:spPr>
          <a:xfrm>
            <a:off x="471900" y="1516425"/>
            <a:ext cx="8222100" cy="3112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chemeClr val="tx2"/>
              </a:buClr>
              <a:buSzPts val="1800"/>
              <a:buFont typeface="Wingdings" panose="05000000000000000000" pitchFamily="2" charset="2"/>
              <a:buChar char="è"/>
              <a:defRPr>
                <a:solidFill>
                  <a:schemeClr val="tx2"/>
                </a:solidFill>
              </a:defRPr>
            </a:lvl1pPr>
            <a:lvl2pPr marL="914400" lvl="1" indent="-317500">
              <a:spcBef>
                <a:spcPts val="1600"/>
              </a:spcBef>
              <a:spcAft>
                <a:spcPts val="0"/>
              </a:spcAft>
              <a:buClr>
                <a:srgbClr val="434343"/>
              </a:buClr>
              <a:buSzPts val="1400"/>
              <a:buChar char="○"/>
              <a:defRPr>
                <a:solidFill>
                  <a:srgbClr val="434343"/>
                </a:solidFill>
              </a:defRPr>
            </a:lvl2pPr>
            <a:lvl3pPr marL="1371600" lvl="2" indent="-317500">
              <a:spcBef>
                <a:spcPts val="1600"/>
              </a:spcBef>
              <a:spcAft>
                <a:spcPts val="0"/>
              </a:spcAft>
              <a:buClr>
                <a:srgbClr val="434343"/>
              </a:buClr>
              <a:buSzPts val="1400"/>
              <a:buChar char="■"/>
              <a:defRPr>
                <a:solidFill>
                  <a:srgbClr val="434343"/>
                </a:solidFill>
              </a:defRPr>
            </a:lvl3pPr>
            <a:lvl4pPr marL="1828800" lvl="3" indent="-317500">
              <a:spcBef>
                <a:spcPts val="1600"/>
              </a:spcBef>
              <a:spcAft>
                <a:spcPts val="0"/>
              </a:spcAft>
              <a:buClr>
                <a:srgbClr val="434343"/>
              </a:buClr>
              <a:buSzPts val="1400"/>
              <a:buChar char="●"/>
              <a:defRPr>
                <a:solidFill>
                  <a:srgbClr val="434343"/>
                </a:solidFill>
              </a:defRPr>
            </a:lvl4pPr>
            <a:lvl5pPr marL="2286000" lvl="4" indent="-317500">
              <a:spcBef>
                <a:spcPts val="1600"/>
              </a:spcBef>
              <a:spcAft>
                <a:spcPts val="0"/>
              </a:spcAft>
              <a:buClr>
                <a:srgbClr val="434343"/>
              </a:buClr>
              <a:buSzPts val="1400"/>
              <a:buChar char="○"/>
              <a:defRPr>
                <a:solidFill>
                  <a:srgbClr val="434343"/>
                </a:solidFill>
              </a:defRPr>
            </a:lvl5pPr>
            <a:lvl6pPr marL="2743200" lvl="5" indent="-317500">
              <a:spcBef>
                <a:spcPts val="1600"/>
              </a:spcBef>
              <a:spcAft>
                <a:spcPts val="0"/>
              </a:spcAft>
              <a:buClr>
                <a:srgbClr val="434343"/>
              </a:buClr>
              <a:buSzPts val="1400"/>
              <a:buChar char="■"/>
              <a:defRPr>
                <a:solidFill>
                  <a:srgbClr val="434343"/>
                </a:solidFill>
              </a:defRPr>
            </a:lvl6pPr>
            <a:lvl7pPr marL="3200400" lvl="6" indent="-317500">
              <a:spcBef>
                <a:spcPts val="1600"/>
              </a:spcBef>
              <a:spcAft>
                <a:spcPts val="0"/>
              </a:spcAft>
              <a:buClr>
                <a:srgbClr val="434343"/>
              </a:buClr>
              <a:buSzPts val="1400"/>
              <a:buChar char="●"/>
              <a:defRPr>
                <a:solidFill>
                  <a:srgbClr val="434343"/>
                </a:solidFill>
              </a:defRPr>
            </a:lvl7pPr>
            <a:lvl8pPr marL="3657600" lvl="7" indent="-317500">
              <a:spcBef>
                <a:spcPts val="1600"/>
              </a:spcBef>
              <a:spcAft>
                <a:spcPts val="0"/>
              </a:spcAft>
              <a:buClr>
                <a:srgbClr val="434343"/>
              </a:buClr>
              <a:buSzPts val="1400"/>
              <a:buChar char="○"/>
              <a:defRPr>
                <a:solidFill>
                  <a:srgbClr val="434343"/>
                </a:solidFill>
              </a:defRPr>
            </a:lvl8pPr>
            <a:lvl9pPr marL="4114800" lvl="8" indent="-317500">
              <a:spcBef>
                <a:spcPts val="1600"/>
              </a:spcBef>
              <a:spcAft>
                <a:spcPts val="1600"/>
              </a:spcAft>
              <a:buClr>
                <a:srgbClr val="434343"/>
              </a:buClr>
              <a:buSzPts val="1400"/>
              <a:buChar char="■"/>
              <a:defRPr>
                <a:solidFill>
                  <a:srgbClr val="434343"/>
                </a:solidFill>
              </a:defRPr>
            </a:lvl9pPr>
          </a:lstStyle>
          <a:p>
            <a:endParaRPr dirty="0"/>
          </a:p>
        </p:txBody>
      </p:sp>
      <p:pic>
        <p:nvPicPr>
          <p:cNvPr id="23" name="Google Shape;23;p4"/>
          <p:cNvPicPr preferRelativeResize="0"/>
          <p:nvPr/>
        </p:nvPicPr>
        <p:blipFill>
          <a:blip r:embed="rId3">
            <a:alphaModFix/>
          </a:blip>
          <a:stretch>
            <a:fillRect/>
          </a:stretch>
        </p:blipFill>
        <p:spPr>
          <a:xfrm>
            <a:off x="8495938" y="4403450"/>
            <a:ext cx="521525" cy="558775"/>
          </a:xfrm>
          <a:prstGeom prst="rect">
            <a:avLst/>
          </a:prstGeom>
          <a:noFill/>
          <a:ln>
            <a:noFill/>
          </a:ln>
        </p:spPr>
      </p:pic>
      <p:pic>
        <p:nvPicPr>
          <p:cNvPr id="24" name="Google Shape;24;p4"/>
          <p:cNvPicPr preferRelativeResize="0"/>
          <p:nvPr/>
        </p:nvPicPr>
        <p:blipFill>
          <a:blip r:embed="rId4">
            <a:alphaModFix/>
          </a:blip>
          <a:stretch>
            <a:fillRect/>
          </a:stretch>
        </p:blipFill>
        <p:spPr>
          <a:xfrm>
            <a:off x="8410875" y="4985725"/>
            <a:ext cx="691650" cy="1037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9" name="Google Shape;29;p5"/>
          <p:cNvSpPr txBox="1">
            <a:spLocks noGrp="1"/>
          </p:cNvSpPr>
          <p:nvPr>
            <p:ph type="body" idx="1"/>
          </p:nvPr>
        </p:nvSpPr>
        <p:spPr>
          <a:xfrm>
            <a:off x="471900" y="1517904"/>
            <a:ext cx="3999900" cy="3108960"/>
          </a:xfrm>
          <a:prstGeom prst="rect">
            <a:avLst/>
          </a:prstGeom>
          <a:noFill/>
          <a:ln>
            <a:noFill/>
          </a:ln>
        </p:spPr>
        <p:txBody>
          <a:bodyPr spcFirstLastPara="1" wrap="square" lIns="91425" tIns="91425" rIns="91425" bIns="91425" anchor="t" anchorCtr="0">
            <a:noAutofit/>
          </a:bodyPr>
          <a:lstStyle>
            <a:lvl1pPr>
              <a:defRPr>
                <a:solidFill>
                  <a:schemeClr val="tx2"/>
                </a:solidFill>
              </a:defRPr>
            </a:lvl1pPr>
          </a:lstStyle>
          <a:p>
            <a:pPr lvl="0">
              <a:buClr>
                <a:schemeClr val="tx2"/>
              </a:buClr>
              <a:buFont typeface="Wingdings" panose="05000000000000000000" pitchFamily="2" charset="2"/>
              <a:buChar char="è"/>
            </a:pPr>
            <a:endParaRPr dirty="0"/>
          </a:p>
        </p:txBody>
      </p:sp>
      <p:pic>
        <p:nvPicPr>
          <p:cNvPr id="8" name="Google Shape;20;p4">
            <a:extLst>
              <a:ext uri="{FF2B5EF4-FFF2-40B4-BE49-F238E27FC236}">
                <a16:creationId xmlns:a16="http://schemas.microsoft.com/office/drawing/2014/main" id="{13E4EB8D-7B5E-4666-A307-ACDDB51C11C3}"/>
              </a:ext>
            </a:extLst>
          </p:cNvPr>
          <p:cNvPicPr preferRelativeResize="0"/>
          <p:nvPr userDrawn="1"/>
        </p:nvPicPr>
        <p:blipFill rotWithShape="1">
          <a:blip r:embed="rId2">
            <a:alphaModFix/>
          </a:blip>
          <a:srcRect t="36580" b="36580"/>
          <a:stretch/>
        </p:blipFill>
        <p:spPr>
          <a:xfrm>
            <a:off x="0" y="-5"/>
            <a:ext cx="9143997" cy="1227125"/>
          </a:xfrm>
          <a:prstGeom prst="rect">
            <a:avLst/>
          </a:prstGeom>
          <a:noFill/>
          <a:ln>
            <a:noFill/>
          </a:ln>
          <a:effectLst>
            <a:outerShdw blurRad="57150" dist="19050" dir="5400000" algn="bl" rotWithShape="0">
              <a:srgbClr val="000000">
                <a:alpha val="50000"/>
              </a:srgbClr>
            </a:outerShdw>
          </a:effectLst>
        </p:spPr>
      </p:pic>
      <p:sp>
        <p:nvSpPr>
          <p:cNvPr id="28" name="Google Shape;28;p5"/>
          <p:cNvSpPr txBox="1">
            <a:spLocks noGrp="1"/>
          </p:cNvSpPr>
          <p:nvPr>
            <p:ph type="title"/>
          </p:nvPr>
        </p:nvSpPr>
        <p:spPr>
          <a:xfrm>
            <a:off x="471900" y="228600"/>
            <a:ext cx="8222100" cy="767700"/>
          </a:xfrm>
          <a:prstGeom prst="rect">
            <a:avLst/>
          </a:prstGeom>
          <a:noFill/>
          <a:ln>
            <a:noFill/>
          </a:ln>
        </p:spPr>
        <p:txBody>
          <a:bodyPr spcFirstLastPara="1" wrap="square" lIns="91425" tIns="91425" rIns="91425" bIns="91425" anchor="b" anchorCtr="0">
            <a:noAutofit/>
          </a:bodyPr>
          <a:lstStyle>
            <a:lvl1pPr>
              <a:defRPr>
                <a:solidFill>
                  <a:srgbClr val="FFFFFF"/>
                </a:solidFill>
              </a:defRPr>
            </a:lvl1pPr>
          </a:lstStyle>
          <a:p>
            <a:pPr lvl="0">
              <a:buClr>
                <a:srgbClr val="FFFFFF"/>
              </a:buClr>
            </a:pPr>
            <a:endParaRPr/>
          </a:p>
        </p:txBody>
      </p:sp>
      <p:sp>
        <p:nvSpPr>
          <p:cNvPr id="9" name="Google Shape;19;p4">
            <a:extLst>
              <a:ext uri="{FF2B5EF4-FFF2-40B4-BE49-F238E27FC236}">
                <a16:creationId xmlns:a16="http://schemas.microsoft.com/office/drawing/2014/main" id="{B0FD0B9B-AAC1-42DB-A7B1-0ABA530AB266}"/>
              </a:ext>
            </a:extLst>
          </p:cNvPr>
          <p:cNvSpPr/>
          <p:nvPr userDrawn="1"/>
        </p:nvSpPr>
        <p:spPr>
          <a:xfrm rot="10800000">
            <a:off x="8174650" y="4173875"/>
            <a:ext cx="1952400" cy="1943100"/>
          </a:xfrm>
          <a:prstGeom prst="pie">
            <a:avLst>
              <a:gd name="adj1" fmla="val 0"/>
              <a:gd name="adj2" fmla="val 5380878"/>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Google Shape;23;p4">
            <a:extLst>
              <a:ext uri="{FF2B5EF4-FFF2-40B4-BE49-F238E27FC236}">
                <a16:creationId xmlns:a16="http://schemas.microsoft.com/office/drawing/2014/main" id="{C5293E38-2464-4C7D-86B2-803C89B5C18E}"/>
              </a:ext>
            </a:extLst>
          </p:cNvPr>
          <p:cNvPicPr preferRelativeResize="0"/>
          <p:nvPr userDrawn="1"/>
        </p:nvPicPr>
        <p:blipFill>
          <a:blip r:embed="rId3">
            <a:alphaModFix/>
          </a:blip>
          <a:stretch>
            <a:fillRect/>
          </a:stretch>
        </p:blipFill>
        <p:spPr>
          <a:xfrm>
            <a:off x="8495938" y="4403450"/>
            <a:ext cx="521525" cy="558775"/>
          </a:xfrm>
          <a:prstGeom prst="rect">
            <a:avLst/>
          </a:prstGeom>
          <a:noFill/>
          <a:ln>
            <a:noFill/>
          </a:ln>
        </p:spPr>
      </p:pic>
      <p:pic>
        <p:nvPicPr>
          <p:cNvPr id="11" name="Google Shape;24;p4">
            <a:extLst>
              <a:ext uri="{FF2B5EF4-FFF2-40B4-BE49-F238E27FC236}">
                <a16:creationId xmlns:a16="http://schemas.microsoft.com/office/drawing/2014/main" id="{21973B48-917E-4BFB-A9E4-49ED6F0A0CD3}"/>
              </a:ext>
            </a:extLst>
          </p:cNvPr>
          <p:cNvPicPr preferRelativeResize="0"/>
          <p:nvPr userDrawn="1"/>
        </p:nvPicPr>
        <p:blipFill>
          <a:blip r:embed="rId4">
            <a:alphaModFix/>
          </a:blip>
          <a:stretch>
            <a:fillRect/>
          </a:stretch>
        </p:blipFill>
        <p:spPr>
          <a:xfrm>
            <a:off x="8410875" y="4985725"/>
            <a:ext cx="691650" cy="103750"/>
          </a:xfrm>
          <a:prstGeom prst="rect">
            <a:avLst/>
          </a:prstGeom>
          <a:noFill/>
          <a:ln>
            <a:noFill/>
          </a:ln>
        </p:spPr>
      </p:pic>
      <p:sp>
        <p:nvSpPr>
          <p:cNvPr id="30" name="Google Shape;30;p5"/>
          <p:cNvSpPr txBox="1">
            <a:spLocks noGrp="1"/>
          </p:cNvSpPr>
          <p:nvPr>
            <p:ph type="body" idx="2"/>
          </p:nvPr>
        </p:nvSpPr>
        <p:spPr>
          <a:xfrm>
            <a:off x="4694250" y="1517904"/>
            <a:ext cx="3999900" cy="3108960"/>
          </a:xfrm>
          <a:prstGeom prst="rect">
            <a:avLst/>
          </a:prstGeom>
          <a:noFill/>
          <a:ln>
            <a:noFill/>
          </a:ln>
        </p:spPr>
        <p:txBody>
          <a:bodyPr spcFirstLastPara="1" wrap="square" lIns="91425" tIns="91425" rIns="91425" bIns="91425" anchor="t" anchorCtr="0">
            <a:noAutofit/>
          </a:bodyPr>
          <a:lstStyle>
            <a:lvl1pPr>
              <a:defRPr>
                <a:solidFill>
                  <a:schemeClr val="tx2"/>
                </a:solidFill>
              </a:defRPr>
            </a:lvl1pPr>
          </a:lstStyle>
          <a:p>
            <a:pPr lvl="0">
              <a:buClr>
                <a:schemeClr val="tx2"/>
              </a:buClr>
              <a:buFont typeface="Wingdings" panose="05000000000000000000" pitchFamily="2" charset="2"/>
              <a:buChar char="è"/>
            </a:pPr>
            <a:endParaRPr dirty="0"/>
          </a:p>
        </p:txBody>
      </p:sp>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6" name="Google Shape;36;p6"/>
          <p:cNvSpPr txBox="1">
            <a:spLocks noGrp="1"/>
          </p:cNvSpPr>
          <p:nvPr>
            <p:ph type="sldNum" idx="12"/>
          </p:nvPr>
        </p:nvSpPr>
        <p:spPr>
          <a:xfrm>
            <a:off x="8595291" y="4749898"/>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1" name="Google Shape;41;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2" name="Google Shape;42;p7"/>
          <p:cNvSpPr txBox="1">
            <a:spLocks noGrp="1"/>
          </p:cNvSpPr>
          <p:nvPr>
            <p:ph type="sldNum" idx="12"/>
          </p:nvPr>
        </p:nvSpPr>
        <p:spPr>
          <a:xfrm>
            <a:off x="8595291" y="4749898"/>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5" name="Google Shape;45;p8"/>
          <p:cNvSpPr txBox="1">
            <a:spLocks noGrp="1"/>
          </p:cNvSpPr>
          <p:nvPr>
            <p:ph type="sldNum" idx="12"/>
          </p:nvPr>
        </p:nvSpPr>
        <p:spPr>
          <a:xfrm>
            <a:off x="8595291" y="4749898"/>
            <a:ext cx="548700" cy="3936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50" name="Google Shape;50;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1" name="Google Shape;5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2" name="Google Shape;52;p9"/>
          <p:cNvSpPr txBox="1">
            <a:spLocks noGrp="1"/>
          </p:cNvSpPr>
          <p:nvPr>
            <p:ph type="sldNum" idx="12"/>
          </p:nvPr>
        </p:nvSpPr>
        <p:spPr>
          <a:xfrm>
            <a:off x="8595291" y="4749898"/>
            <a:ext cx="548700" cy="3936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3"/>
        <p:cNvGrpSpPr/>
        <p:nvPr/>
      </p:nvGrpSpPr>
      <p:grpSpPr>
        <a:xfrm>
          <a:off x="0" y="0"/>
          <a:ext cx="0" cy="0"/>
          <a:chOff x="0" y="0"/>
          <a:chExt cx="0" cy="0"/>
        </a:xfrm>
      </p:grpSpPr>
      <p:sp>
        <p:nvSpPr>
          <p:cNvPr id="54" name="Google Shape;54;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7" name="Google Shape;57;p10"/>
          <p:cNvSpPr txBox="1">
            <a:spLocks noGrp="1"/>
          </p:cNvSpPr>
          <p:nvPr>
            <p:ph type="sldNum" idx="12"/>
          </p:nvPr>
        </p:nvSpPr>
        <p:spPr>
          <a:xfrm>
            <a:off x="8595291" y="4749898"/>
            <a:ext cx="548700" cy="3936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434343"/>
              </a:buClr>
              <a:buSzPts val="3200"/>
              <a:buFont typeface="Roboto"/>
              <a:buNone/>
              <a:defRPr sz="3200">
                <a:solidFill>
                  <a:srgbClr val="434343"/>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rgbClr val="434343"/>
                </a:solidFill>
                <a:latin typeface="Roboto"/>
                <a:ea typeface="Roboto"/>
                <a:cs typeface="Roboto"/>
                <a:sym typeface="Roboto"/>
              </a:defRPr>
            </a:lvl1pPr>
            <a:lvl2pPr lvl="1" algn="r">
              <a:buNone/>
              <a:defRPr sz="1300">
                <a:solidFill>
                  <a:srgbClr val="434343"/>
                </a:solidFill>
                <a:latin typeface="Roboto"/>
                <a:ea typeface="Roboto"/>
                <a:cs typeface="Roboto"/>
                <a:sym typeface="Roboto"/>
              </a:defRPr>
            </a:lvl2pPr>
            <a:lvl3pPr lvl="2" algn="r">
              <a:buNone/>
              <a:defRPr sz="1300">
                <a:solidFill>
                  <a:srgbClr val="434343"/>
                </a:solidFill>
                <a:latin typeface="Roboto"/>
                <a:ea typeface="Roboto"/>
                <a:cs typeface="Roboto"/>
                <a:sym typeface="Roboto"/>
              </a:defRPr>
            </a:lvl3pPr>
            <a:lvl4pPr lvl="3" algn="r">
              <a:buNone/>
              <a:defRPr sz="1300">
                <a:solidFill>
                  <a:srgbClr val="434343"/>
                </a:solidFill>
                <a:latin typeface="Roboto"/>
                <a:ea typeface="Roboto"/>
                <a:cs typeface="Roboto"/>
                <a:sym typeface="Roboto"/>
              </a:defRPr>
            </a:lvl4pPr>
            <a:lvl5pPr lvl="4" algn="r">
              <a:buNone/>
              <a:defRPr sz="1300">
                <a:solidFill>
                  <a:srgbClr val="434343"/>
                </a:solidFill>
                <a:latin typeface="Roboto"/>
                <a:ea typeface="Roboto"/>
                <a:cs typeface="Roboto"/>
                <a:sym typeface="Roboto"/>
              </a:defRPr>
            </a:lvl5pPr>
            <a:lvl6pPr lvl="5" algn="r">
              <a:buNone/>
              <a:defRPr sz="1300">
                <a:solidFill>
                  <a:srgbClr val="434343"/>
                </a:solidFill>
                <a:latin typeface="Roboto"/>
                <a:ea typeface="Roboto"/>
                <a:cs typeface="Roboto"/>
                <a:sym typeface="Roboto"/>
              </a:defRPr>
            </a:lvl6pPr>
            <a:lvl7pPr lvl="6" algn="r">
              <a:buNone/>
              <a:defRPr sz="1300">
                <a:solidFill>
                  <a:srgbClr val="434343"/>
                </a:solidFill>
                <a:latin typeface="Roboto"/>
                <a:ea typeface="Roboto"/>
                <a:cs typeface="Roboto"/>
                <a:sym typeface="Roboto"/>
              </a:defRPr>
            </a:lvl7pPr>
            <a:lvl8pPr lvl="7" algn="r">
              <a:buNone/>
              <a:defRPr sz="1300">
                <a:solidFill>
                  <a:srgbClr val="434343"/>
                </a:solidFill>
                <a:latin typeface="Roboto"/>
                <a:ea typeface="Roboto"/>
                <a:cs typeface="Roboto"/>
                <a:sym typeface="Roboto"/>
              </a:defRPr>
            </a:lvl8pPr>
            <a:lvl9pPr lvl="8" algn="r">
              <a:buNone/>
              <a:defRPr sz="1300">
                <a:solidFill>
                  <a:srgbClr val="434343"/>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13" Type="http://schemas.openxmlformats.org/officeDocument/2006/relationships/image" Target="../media/image9.jpeg"/><Relationship Id="rId18" Type="http://schemas.openxmlformats.org/officeDocument/2006/relationships/image" Target="../media/image14.png"/><Relationship Id="rId3" Type="http://schemas.microsoft.com/office/2007/relationships/media" Target="../media/media4.mp3"/><Relationship Id="rId7" Type="http://schemas.openxmlformats.org/officeDocument/2006/relationships/slideLayout" Target="../slideLayouts/slideLayout3.xml"/><Relationship Id="rId12" Type="http://schemas.openxmlformats.org/officeDocument/2006/relationships/image" Target="../media/image8.jpeg"/><Relationship Id="rId17" Type="http://schemas.openxmlformats.org/officeDocument/2006/relationships/image" Target="../media/image13.png"/><Relationship Id="rId2" Type="http://schemas.openxmlformats.org/officeDocument/2006/relationships/audio" Target="../media/media3.mp3"/><Relationship Id="rId16" Type="http://schemas.openxmlformats.org/officeDocument/2006/relationships/image" Target="../media/image12.png"/><Relationship Id="rId1" Type="http://schemas.microsoft.com/office/2007/relationships/media" Target="../media/media3.mp3"/><Relationship Id="rId6" Type="http://schemas.openxmlformats.org/officeDocument/2006/relationships/audio" Target="../media/media5.mp3"/><Relationship Id="rId11" Type="http://schemas.openxmlformats.org/officeDocument/2006/relationships/image" Target="../media/image7.png"/><Relationship Id="rId5" Type="http://schemas.microsoft.com/office/2007/relationships/media" Target="../media/media5.mp3"/><Relationship Id="rId15" Type="http://schemas.openxmlformats.org/officeDocument/2006/relationships/image" Target="../media/image11.png"/><Relationship Id="rId10" Type="http://schemas.openxmlformats.org/officeDocument/2006/relationships/image" Target="../media/image6.png"/><Relationship Id="rId19" Type="http://schemas.openxmlformats.org/officeDocument/2006/relationships/image" Target="../media/image15.png"/><Relationship Id="rId4" Type="http://schemas.openxmlformats.org/officeDocument/2006/relationships/audio" Target="../media/media4.mp3"/><Relationship Id="rId9" Type="http://schemas.openxmlformats.org/officeDocument/2006/relationships/image" Target="../media/image5.png"/><Relationship Id="rId1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5.png"/><Relationship Id="rId5" Type="http://schemas.openxmlformats.org/officeDocument/2006/relationships/image" Target="../media/image1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3" Type="http://schemas.microsoft.com/office/2007/relationships/media" Target="../media/media8.mp3"/><Relationship Id="rId7" Type="http://schemas.openxmlformats.org/officeDocument/2006/relationships/slideLayout" Target="../slideLayouts/slideLayout3.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audio" Target="../media/media9.mp3"/><Relationship Id="rId5" Type="http://schemas.microsoft.com/office/2007/relationships/media" Target="../media/media9.mp3"/><Relationship Id="rId4" Type="http://schemas.openxmlformats.org/officeDocument/2006/relationships/audio" Target="../media/media8.mp3"/><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microsoft.com/office/2007/relationships/media" Target="../media/media11.mp3"/><Relationship Id="rId7" Type="http://schemas.openxmlformats.org/officeDocument/2006/relationships/image" Target="../media/image5.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notesSlide" Target="../notesSlides/notesSlide6.xml"/><Relationship Id="rId5" Type="http://schemas.openxmlformats.org/officeDocument/2006/relationships/slideLayout" Target="../slideLayouts/slideLayout4.xml"/><Relationship Id="rId4" Type="http://schemas.openxmlformats.org/officeDocument/2006/relationships/audio" Target="../media/media11.mp3"/></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13.mp3"/><Relationship Id="rId7" Type="http://schemas.openxmlformats.org/officeDocument/2006/relationships/hyperlink" Target="https://www.terraform.io/" TargetMode="External"/><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notesSlide" Target="../notesSlides/notesSlide7.xml"/><Relationship Id="rId5" Type="http://schemas.openxmlformats.org/officeDocument/2006/relationships/slideLayout" Target="../slideLayouts/slideLayout3.xml"/><Relationship Id="rId4" Type="http://schemas.openxmlformats.org/officeDocument/2006/relationships/audio" Target="../media/media13.mp3"/></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p3"/><Relationship Id="rId1" Type="http://schemas.microsoft.com/office/2007/relationships/media" Target="../media/media14.mp3"/><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p3"/><Relationship Id="rId1" Type="http://schemas.microsoft.com/office/2007/relationships/media" Target="../media/media15.mp3"/><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 to IaC</a:t>
            </a:r>
            <a:endParaRPr dirty="0"/>
          </a:p>
        </p:txBody>
      </p:sp>
      <p:sp>
        <p:nvSpPr>
          <p:cNvPr id="69" name="Google Shape;69;p13"/>
          <p:cNvSpPr txBox="1">
            <a:spLocks noGrp="1"/>
          </p:cNvSpPr>
          <p:nvPr>
            <p:ph type="subTitle" idx="1"/>
          </p:nvPr>
        </p:nvSpPr>
        <p:spPr>
          <a:xfrm>
            <a:off x="460950" y="3017925"/>
            <a:ext cx="8222100" cy="56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Getting Started with Terraform</a:t>
            </a:r>
            <a:endParaRPr dirty="0"/>
          </a:p>
        </p:txBody>
      </p:sp>
      <p:pic>
        <p:nvPicPr>
          <p:cNvPr id="2" name="slide 1">
            <a:hlinkClick r:id="" action="ppaction://media"/>
            <a:extLst>
              <a:ext uri="{FF2B5EF4-FFF2-40B4-BE49-F238E27FC236}">
                <a16:creationId xmlns:a16="http://schemas.microsoft.com/office/drawing/2014/main" id="{3D997071-5DEE-4414-9CF6-6DC6D78686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9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7"/>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Goals</a:t>
            </a:r>
            <a:endParaRPr dirty="0"/>
          </a:p>
        </p:txBody>
      </p:sp>
      <p:sp>
        <p:nvSpPr>
          <p:cNvPr id="2" name="Text Placeholder 1">
            <a:extLst>
              <a:ext uri="{FF2B5EF4-FFF2-40B4-BE49-F238E27FC236}">
                <a16:creationId xmlns:a16="http://schemas.microsoft.com/office/drawing/2014/main" id="{365051A6-D77C-41D5-BE38-DBECDF18C668}"/>
              </a:ext>
            </a:extLst>
          </p:cNvPr>
          <p:cNvSpPr>
            <a:spLocks noGrp="1"/>
          </p:cNvSpPr>
          <p:nvPr>
            <p:ph type="body" idx="1"/>
          </p:nvPr>
        </p:nvSpPr>
        <p:spPr/>
        <p:txBody>
          <a:bodyPr/>
          <a:lstStyle/>
          <a:p>
            <a:pPr marL="114300" indent="0">
              <a:buNone/>
            </a:pPr>
            <a:r>
              <a:rPr lang="en-US" dirty="0"/>
              <a:t>By the end of this course, you will be able to:</a:t>
            </a:r>
          </a:p>
          <a:p>
            <a:r>
              <a:rPr lang="en-US" dirty="0"/>
              <a:t>Apply </a:t>
            </a:r>
            <a:r>
              <a:rPr lang="en-US" dirty="0" err="1"/>
              <a:t>IaC</a:t>
            </a:r>
            <a:r>
              <a:rPr lang="en-US" dirty="0"/>
              <a:t> principles using a tool called </a:t>
            </a:r>
            <a:r>
              <a:rPr lang="en-US" b="1" dirty="0"/>
              <a:t>Terraform</a:t>
            </a:r>
          </a:p>
          <a:p>
            <a:r>
              <a:rPr lang="en-US" dirty="0"/>
              <a:t>Write a configuration file in </a:t>
            </a:r>
            <a:r>
              <a:rPr lang="en-US" b="1" dirty="0"/>
              <a:t>HCL</a:t>
            </a:r>
            <a:r>
              <a:rPr lang="en-US" dirty="0"/>
              <a:t> (</a:t>
            </a:r>
            <a:r>
              <a:rPr lang="en-US" dirty="0" err="1"/>
              <a:t>Hashicorp</a:t>
            </a:r>
            <a:r>
              <a:rPr lang="en-US" dirty="0"/>
              <a:t> Configuration Language)</a:t>
            </a:r>
          </a:p>
          <a:p>
            <a:r>
              <a:rPr lang="en-US" dirty="0"/>
              <a:t>Provision a simple system on Google Cloud Platform</a:t>
            </a:r>
          </a:p>
          <a:p>
            <a:r>
              <a:rPr lang="en-US" dirty="0"/>
              <a:t>Make and apply changes to your infrastructural requirements</a:t>
            </a:r>
          </a:p>
          <a:p>
            <a:r>
              <a:rPr lang="en-US" dirty="0"/>
              <a:t>Release compute resources associated with your configuration</a:t>
            </a:r>
          </a:p>
          <a:p>
            <a:endParaRPr lang="en-US" dirty="0"/>
          </a:p>
        </p:txBody>
      </p:sp>
      <p:pic>
        <p:nvPicPr>
          <p:cNvPr id="3" name="slide 2 goals">
            <a:hlinkClick r:id="" action="ppaction://media"/>
            <a:extLst>
              <a:ext uri="{FF2B5EF4-FFF2-40B4-BE49-F238E27FC236}">
                <a16:creationId xmlns:a16="http://schemas.microsoft.com/office/drawing/2014/main" id="{BFFE9896-27B7-4A26-8EC2-535599EF66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extLst>
      <p:ext uri="{BB962C8B-B14F-4D97-AF65-F5344CB8AC3E}">
        <p14:creationId xmlns:p14="http://schemas.microsoft.com/office/powerpoint/2010/main" val="4006705073"/>
      </p:ext>
    </p:extLst>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820" fill="hold"/>
                                        <p:tgtEl>
                                          <p:spTgt spid="3"/>
                                        </p:tgtEl>
                                      </p:cBhvr>
                                    </p:cmd>
                                  </p:childTnLst>
                                </p:cTn>
                              </p:par>
                              <p:par>
                                <p:cTn id="7" presetID="10" presetClass="entr" presetSubtype="0" fill="hold" grpId="0" nodeType="withEffect">
                                  <p:stCondLst>
                                    <p:cond delay="0"/>
                                  </p:stCondLst>
                                  <p:childTnLst>
                                    <p:set>
                                      <p:cBhvr>
                                        <p:cTn id="8" dur="1" fill="hold">
                                          <p:stCondLst>
                                            <p:cond delay="0"/>
                                          </p:stCondLst>
                                        </p:cTn>
                                        <p:tgtEl>
                                          <p:spTgt spid="2">
                                            <p:txEl>
                                              <p:pRg st="0" end="0"/>
                                            </p:txEl>
                                          </p:spTgt>
                                        </p:tgtEl>
                                        <p:attrNameLst>
                                          <p:attrName>style.visibility</p:attrName>
                                        </p:attrNameLst>
                                      </p:cBhvr>
                                      <p:to>
                                        <p:strVal val="visible"/>
                                      </p:to>
                                    </p:set>
                                    <p:animEffect transition="in" filter="fade">
                                      <p:cBhvr>
                                        <p:cTn id="9" dur="500"/>
                                        <p:tgtEl>
                                          <p:spTgt spid="2">
                                            <p:txEl>
                                              <p:pRg st="0" end="0"/>
                                            </p:txEl>
                                          </p:spTgt>
                                        </p:tgtEl>
                                      </p:cBhvr>
                                    </p:animEffect>
                                  </p:childTnLst>
                                </p:cTn>
                              </p:par>
                              <p:par>
                                <p:cTn id="10" presetID="10" presetClass="entr" presetSubtype="0" fill="hold" grpId="0" nodeType="withEffect">
                                  <p:stCondLst>
                                    <p:cond delay="175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par>
                                <p:cTn id="13" presetID="10" presetClass="entr" presetSubtype="0" fill="hold" grpId="0" nodeType="withEffect">
                                  <p:stCondLst>
                                    <p:cond delay="675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fade">
                                      <p:cBhvr>
                                        <p:cTn id="15" dur="500"/>
                                        <p:tgtEl>
                                          <p:spTgt spid="2">
                                            <p:txEl>
                                              <p:pRg st="2" end="2"/>
                                            </p:txEl>
                                          </p:spTgt>
                                        </p:tgtEl>
                                      </p:cBhvr>
                                    </p:animEffect>
                                  </p:childTnLst>
                                </p:cTn>
                              </p:par>
                              <p:par>
                                <p:cTn id="16" presetID="10" presetClass="entr" presetSubtype="0" fill="hold" grpId="0" nodeType="withEffect">
                                  <p:stCondLst>
                                    <p:cond delay="12000"/>
                                  </p:stCondLst>
                                  <p:childTnLst>
                                    <p:set>
                                      <p:cBhvr>
                                        <p:cTn id="17" dur="1" fill="hold">
                                          <p:stCondLst>
                                            <p:cond delay="0"/>
                                          </p:stCondLst>
                                        </p:cTn>
                                        <p:tgtEl>
                                          <p:spTgt spid="2">
                                            <p:txEl>
                                              <p:pRg st="3" end="3"/>
                                            </p:txEl>
                                          </p:spTgt>
                                        </p:tgtEl>
                                        <p:attrNameLst>
                                          <p:attrName>style.visibility</p:attrName>
                                        </p:attrNameLst>
                                      </p:cBhvr>
                                      <p:to>
                                        <p:strVal val="visible"/>
                                      </p:to>
                                    </p:set>
                                    <p:animEffect transition="in" filter="fade">
                                      <p:cBhvr>
                                        <p:cTn id="18" dur="500"/>
                                        <p:tgtEl>
                                          <p:spTgt spid="2">
                                            <p:txEl>
                                              <p:pRg st="3" end="3"/>
                                            </p:txEl>
                                          </p:spTgt>
                                        </p:tgtEl>
                                      </p:cBhvr>
                                    </p:animEffect>
                                  </p:childTnLst>
                                </p:cTn>
                              </p:par>
                              <p:par>
                                <p:cTn id="19" presetID="10" presetClass="entr" presetSubtype="0" fill="hold" grpId="0" nodeType="withEffect">
                                  <p:stCondLst>
                                    <p:cond delay="17000"/>
                                  </p:stCondLst>
                                  <p:childTnLst>
                                    <p:set>
                                      <p:cBhvr>
                                        <p:cTn id="20" dur="1" fill="hold">
                                          <p:stCondLst>
                                            <p:cond delay="0"/>
                                          </p:stCondLst>
                                        </p:cTn>
                                        <p:tgtEl>
                                          <p:spTgt spid="2">
                                            <p:txEl>
                                              <p:pRg st="4" end="4"/>
                                            </p:txEl>
                                          </p:spTgt>
                                        </p:tgtEl>
                                        <p:attrNameLst>
                                          <p:attrName>style.visibility</p:attrName>
                                        </p:attrNameLst>
                                      </p:cBhvr>
                                      <p:to>
                                        <p:strVal val="visible"/>
                                      </p:to>
                                    </p:set>
                                    <p:animEffect transition="in" filter="fade">
                                      <p:cBhvr>
                                        <p:cTn id="21" dur="500"/>
                                        <p:tgtEl>
                                          <p:spTgt spid="2">
                                            <p:txEl>
                                              <p:pRg st="4" end="4"/>
                                            </p:txEl>
                                          </p:spTgt>
                                        </p:tgtEl>
                                      </p:cBhvr>
                                    </p:animEffect>
                                  </p:childTnLst>
                                </p:cTn>
                              </p:par>
                              <p:par>
                                <p:cTn id="22" presetID="10" presetClass="entr" presetSubtype="0" fill="hold" grpId="0" nodeType="withEffect">
                                  <p:stCondLst>
                                    <p:cond delay="25000"/>
                                  </p:stCondLst>
                                  <p:childTnLst>
                                    <p:set>
                                      <p:cBhvr>
                                        <p:cTn id="23" dur="1" fill="hold">
                                          <p:stCondLst>
                                            <p:cond delay="0"/>
                                          </p:stCondLst>
                                        </p:cTn>
                                        <p:tgtEl>
                                          <p:spTgt spid="2">
                                            <p:txEl>
                                              <p:pRg st="5" end="5"/>
                                            </p:txEl>
                                          </p:spTgt>
                                        </p:tgtEl>
                                        <p:attrNameLst>
                                          <p:attrName>style.visibility</p:attrName>
                                        </p:attrNameLst>
                                      </p:cBhvr>
                                      <p:to>
                                        <p:strVal val="visible"/>
                                      </p:to>
                                    </p:set>
                                    <p:animEffect transition="in" filter="fade">
                                      <p:cBhvr>
                                        <p:cTn id="24"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5" fill="hold" display="0">
                  <p:stCondLst>
                    <p:cond delay="indefinite"/>
                  </p:stCondLst>
                  <p:endCondLst>
                    <p:cond evt="onStopAudio" delay="0">
                      <p:tgtEl>
                        <p:sldTgt/>
                      </p:tgtEl>
                    </p:cond>
                  </p:endCondLst>
                </p:cTn>
                <p:tgtEl>
                  <p:spTgt spid="3"/>
                </p:tgtEl>
              </p:cMediaNode>
            </p:audio>
          </p:childTnLst>
        </p:cTn>
      </p:par>
    </p:tnLst>
    <p:bldLst>
      <p:bldP spid="2"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A5296-7FAB-4AFB-8C68-2B1C943C69AB}"/>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D3CD6EBB-3E93-4717-9FC2-AA2CD4D20F6D}"/>
              </a:ext>
            </a:extLst>
          </p:cNvPr>
          <p:cNvSpPr>
            <a:spLocks noGrp="1"/>
          </p:cNvSpPr>
          <p:nvPr>
            <p:ph type="body" idx="1"/>
          </p:nvPr>
        </p:nvSpPr>
        <p:spPr>
          <a:xfrm>
            <a:off x="471900" y="1516425"/>
            <a:ext cx="8222100" cy="3112800"/>
          </a:xfrm>
        </p:spPr>
        <p:txBody>
          <a:bodyPr/>
          <a:lstStyle/>
          <a:p>
            <a:pPr>
              <a:buFont typeface="Wingdings" panose="05000000000000000000" pitchFamily="2" charset="2"/>
              <a:buChar char=""/>
            </a:pPr>
            <a:r>
              <a:rPr lang="en-US" dirty="0"/>
              <a:t>Traditionally, infrastructure management involved acquiring, installing, and maintaining hardware equipment</a:t>
            </a:r>
          </a:p>
          <a:p>
            <a:pPr>
              <a:buFont typeface="Wingdings" panose="05000000000000000000" pitchFamily="2" charset="2"/>
              <a:buChar char=""/>
            </a:pPr>
            <a:r>
              <a:rPr lang="en-US" dirty="0"/>
              <a:t>The proliferation of cloud compute options introduced many benefits over this traditional model, but many challenged remained</a:t>
            </a:r>
          </a:p>
          <a:p>
            <a:endParaRPr lang="en-US" dirty="0"/>
          </a:p>
        </p:txBody>
      </p:sp>
      <p:pic>
        <p:nvPicPr>
          <p:cNvPr id="4" name="slide 3 intro take 2 -editted">
            <a:hlinkClick r:id="" action="ppaction://media"/>
            <a:extLst>
              <a:ext uri="{FF2B5EF4-FFF2-40B4-BE49-F238E27FC236}">
                <a16:creationId xmlns:a16="http://schemas.microsoft.com/office/drawing/2014/main" id="{7C5BCC8A-E921-4059-9652-1159D08A2AD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267200" y="2266950"/>
            <a:ext cx="609600" cy="609600"/>
          </a:xfrm>
          <a:prstGeom prst="rect">
            <a:avLst/>
          </a:prstGeom>
        </p:spPr>
      </p:pic>
      <p:grpSp>
        <p:nvGrpSpPr>
          <p:cNvPr id="16" name="Group 15">
            <a:extLst>
              <a:ext uri="{FF2B5EF4-FFF2-40B4-BE49-F238E27FC236}">
                <a16:creationId xmlns:a16="http://schemas.microsoft.com/office/drawing/2014/main" id="{3ADE08B0-FB0B-4ACE-BA92-384021B62990}"/>
              </a:ext>
            </a:extLst>
          </p:cNvPr>
          <p:cNvGrpSpPr/>
          <p:nvPr/>
        </p:nvGrpSpPr>
        <p:grpSpPr>
          <a:xfrm>
            <a:off x="704982" y="3072825"/>
            <a:ext cx="1410689" cy="1485444"/>
            <a:chOff x="552582" y="3505200"/>
            <a:chExt cx="1410689" cy="1485444"/>
          </a:xfrm>
        </p:grpSpPr>
        <p:sp>
          <p:nvSpPr>
            <p:cNvPr id="5" name="Google Shape;79;p14">
              <a:extLst>
                <a:ext uri="{FF2B5EF4-FFF2-40B4-BE49-F238E27FC236}">
                  <a16:creationId xmlns:a16="http://schemas.microsoft.com/office/drawing/2014/main" id="{5E132A3D-CA14-4345-A363-67BF24751DFB}"/>
                </a:ext>
              </a:extLst>
            </p:cNvPr>
            <p:cNvSpPr/>
            <p:nvPr/>
          </p:nvSpPr>
          <p:spPr>
            <a:xfrm>
              <a:off x="552582" y="3505200"/>
              <a:ext cx="1410689" cy="1485444"/>
            </a:xfrm>
            <a:prstGeom prst="roundRect">
              <a:avLst>
                <a:gd name="adj" fmla="val 8531"/>
              </a:avLst>
            </a:prstGeom>
            <a:solidFill>
              <a:srgbClr val="632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solidFill>
                  <a:srgbClr val="FFFFFF"/>
                </a:solidFill>
                <a:latin typeface="Roboto"/>
                <a:ea typeface="Roboto"/>
                <a:cs typeface="Roboto"/>
                <a:sym typeface="Roboto"/>
              </a:endParaRPr>
            </a:p>
          </p:txBody>
        </p:sp>
        <p:pic>
          <p:nvPicPr>
            <p:cNvPr id="2052" name="Picture 4" descr="Image result for stack money png&quot;">
              <a:extLst>
                <a:ext uri="{FF2B5EF4-FFF2-40B4-BE49-F238E27FC236}">
                  <a16:creationId xmlns:a16="http://schemas.microsoft.com/office/drawing/2014/main" id="{BF6D4C0E-E92C-44D8-ACE9-9449839B5F3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1351" y="3971365"/>
              <a:ext cx="1250174" cy="768462"/>
            </a:xfrm>
            <a:prstGeom prst="rect">
              <a:avLst/>
            </a:prstGeom>
            <a:noFill/>
            <a:effectLst/>
            <a:extLst>
              <a:ext uri="{909E8E84-426E-40DD-AFC4-6F175D3DCCD1}">
                <a14:hiddenFill xmlns:a14="http://schemas.microsoft.com/office/drawing/2010/main">
                  <a:solidFill>
                    <a:srgbClr val="FFFFFF"/>
                  </a:solidFill>
                </a14:hiddenFill>
              </a:ext>
            </a:extLst>
          </p:spPr>
        </p:pic>
        <p:grpSp>
          <p:nvGrpSpPr>
            <p:cNvPr id="19" name="Group 18">
              <a:extLst>
                <a:ext uri="{FF2B5EF4-FFF2-40B4-BE49-F238E27FC236}">
                  <a16:creationId xmlns:a16="http://schemas.microsoft.com/office/drawing/2014/main" id="{D81B710B-B5D2-4F71-AC09-0B570B82FCA4}"/>
                </a:ext>
              </a:extLst>
            </p:cNvPr>
            <p:cNvGrpSpPr/>
            <p:nvPr/>
          </p:nvGrpSpPr>
          <p:grpSpPr>
            <a:xfrm>
              <a:off x="641351" y="3581120"/>
              <a:ext cx="314325" cy="314325"/>
              <a:chOff x="605265" y="3560259"/>
              <a:chExt cx="314325" cy="314325"/>
            </a:xfrm>
          </p:grpSpPr>
          <p:sp>
            <p:nvSpPr>
              <p:cNvPr id="20" name="Oval 19">
                <a:extLst>
                  <a:ext uri="{FF2B5EF4-FFF2-40B4-BE49-F238E27FC236}">
                    <a16:creationId xmlns:a16="http://schemas.microsoft.com/office/drawing/2014/main" id="{FFCADEA9-32F1-4188-BCB2-75384B019973}"/>
                  </a:ext>
                </a:extLst>
              </p:cNvPr>
              <p:cNvSpPr/>
              <p:nvPr/>
            </p:nvSpPr>
            <p:spPr>
              <a:xfrm>
                <a:off x="605265" y="3560259"/>
                <a:ext cx="314325" cy="314325"/>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E9E47BC-56FC-4F41-AC96-22EDB2D36DDC}"/>
                  </a:ext>
                </a:extLst>
              </p:cNvPr>
              <p:cNvSpPr/>
              <p:nvPr/>
            </p:nvSpPr>
            <p:spPr>
              <a:xfrm>
                <a:off x="690563"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3BC5BF5-1828-4439-9003-B6DCF3F7B90A}"/>
                  </a:ext>
                </a:extLst>
              </p:cNvPr>
              <p:cNvSpPr/>
              <p:nvPr/>
            </p:nvSpPr>
            <p:spPr>
              <a:xfrm>
                <a:off x="788965"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c 22">
                <a:extLst>
                  <a:ext uri="{FF2B5EF4-FFF2-40B4-BE49-F238E27FC236}">
                    <a16:creationId xmlns:a16="http://schemas.microsoft.com/office/drawing/2014/main" id="{560D3E5A-B634-43EE-8924-F983E5BEC5C8}"/>
                  </a:ext>
                </a:extLst>
              </p:cNvPr>
              <p:cNvSpPr/>
              <p:nvPr/>
            </p:nvSpPr>
            <p:spPr>
              <a:xfrm flipV="1">
                <a:off x="686946" y="3754677"/>
                <a:ext cx="144121" cy="119907"/>
              </a:xfrm>
              <a:prstGeom prst="arc">
                <a:avLst>
                  <a:gd name="adj1" fmla="val 594373"/>
                  <a:gd name="adj2" fmla="val 10079055"/>
                </a:avLst>
              </a:prstGeom>
              <a:solidFill>
                <a:schemeClr val="bg1"/>
              </a:solidFill>
              <a:ln cap="rnd">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grpSp>
        <p:nvGrpSpPr>
          <p:cNvPr id="17" name="Group 16">
            <a:extLst>
              <a:ext uri="{FF2B5EF4-FFF2-40B4-BE49-F238E27FC236}">
                <a16:creationId xmlns:a16="http://schemas.microsoft.com/office/drawing/2014/main" id="{1A9B45A8-946C-4B80-896F-8CC368A0A3B5}"/>
              </a:ext>
            </a:extLst>
          </p:cNvPr>
          <p:cNvGrpSpPr/>
          <p:nvPr/>
        </p:nvGrpSpPr>
        <p:grpSpPr>
          <a:xfrm>
            <a:off x="2203267" y="3072823"/>
            <a:ext cx="1474178" cy="1476255"/>
            <a:chOff x="2294279" y="3505199"/>
            <a:chExt cx="1474178" cy="1476255"/>
          </a:xfrm>
        </p:grpSpPr>
        <p:sp>
          <p:nvSpPr>
            <p:cNvPr id="8" name="Google Shape;79;p14">
              <a:extLst>
                <a:ext uri="{FF2B5EF4-FFF2-40B4-BE49-F238E27FC236}">
                  <a16:creationId xmlns:a16="http://schemas.microsoft.com/office/drawing/2014/main" id="{4B0497DB-69D7-4FC6-AA4B-2B669638B80C}"/>
                </a:ext>
              </a:extLst>
            </p:cNvPr>
            <p:cNvSpPr/>
            <p:nvPr/>
          </p:nvSpPr>
          <p:spPr>
            <a:xfrm>
              <a:off x="2294279" y="3505199"/>
              <a:ext cx="1474178" cy="1476255"/>
            </a:xfrm>
            <a:prstGeom prst="roundRect">
              <a:avLst>
                <a:gd name="adj" fmla="val 8531"/>
              </a:avLst>
            </a:prstGeom>
            <a:solidFill>
              <a:srgbClr val="632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solidFill>
                  <a:srgbClr val="FFFFFF"/>
                </a:solidFill>
                <a:latin typeface="Roboto"/>
                <a:ea typeface="Roboto"/>
                <a:cs typeface="Roboto"/>
                <a:sym typeface="Roboto"/>
              </a:endParaRPr>
            </a:p>
          </p:txBody>
        </p:sp>
        <p:pic>
          <p:nvPicPr>
            <p:cNvPr id="2050" name="Picture 2" descr="Image result for shipping date&quot;">
              <a:extLst>
                <a:ext uri="{FF2B5EF4-FFF2-40B4-BE49-F238E27FC236}">
                  <a16:creationId xmlns:a16="http://schemas.microsoft.com/office/drawing/2014/main" id="{D8DA4C1F-04F8-46CF-88AC-B090D4016924}"/>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9644" t="9507" r="10203" b="20387"/>
            <a:stretch/>
          </p:blipFill>
          <p:spPr bwMode="auto">
            <a:xfrm>
              <a:off x="2335539" y="3845859"/>
              <a:ext cx="1369070" cy="1037309"/>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grpSp>
          <p:nvGrpSpPr>
            <p:cNvPr id="24" name="Group 23">
              <a:extLst>
                <a:ext uri="{FF2B5EF4-FFF2-40B4-BE49-F238E27FC236}">
                  <a16:creationId xmlns:a16="http://schemas.microsoft.com/office/drawing/2014/main" id="{79B7C89B-FB78-44E1-BBD5-70AE42226F52}"/>
                </a:ext>
              </a:extLst>
            </p:cNvPr>
            <p:cNvGrpSpPr/>
            <p:nvPr/>
          </p:nvGrpSpPr>
          <p:grpSpPr>
            <a:xfrm>
              <a:off x="2382865" y="3581120"/>
              <a:ext cx="314325" cy="314325"/>
              <a:chOff x="605265" y="3560259"/>
              <a:chExt cx="314325" cy="314325"/>
            </a:xfrm>
          </p:grpSpPr>
          <p:sp>
            <p:nvSpPr>
              <p:cNvPr id="25" name="Oval 24">
                <a:extLst>
                  <a:ext uri="{FF2B5EF4-FFF2-40B4-BE49-F238E27FC236}">
                    <a16:creationId xmlns:a16="http://schemas.microsoft.com/office/drawing/2014/main" id="{A8C69D96-1BFB-46FE-B7E7-BFF7153FB147}"/>
                  </a:ext>
                </a:extLst>
              </p:cNvPr>
              <p:cNvSpPr/>
              <p:nvPr/>
            </p:nvSpPr>
            <p:spPr>
              <a:xfrm>
                <a:off x="605265" y="3560259"/>
                <a:ext cx="314325" cy="314325"/>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13B2F49A-6238-4555-B26A-342E3A33E782}"/>
                  </a:ext>
                </a:extLst>
              </p:cNvPr>
              <p:cNvSpPr/>
              <p:nvPr/>
            </p:nvSpPr>
            <p:spPr>
              <a:xfrm>
                <a:off x="690563"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039606B-2E6F-49A6-B268-91A2D736BB9E}"/>
                  </a:ext>
                </a:extLst>
              </p:cNvPr>
              <p:cNvSpPr/>
              <p:nvPr/>
            </p:nvSpPr>
            <p:spPr>
              <a:xfrm>
                <a:off x="788965"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c 27">
                <a:extLst>
                  <a:ext uri="{FF2B5EF4-FFF2-40B4-BE49-F238E27FC236}">
                    <a16:creationId xmlns:a16="http://schemas.microsoft.com/office/drawing/2014/main" id="{184F5A50-307D-42F0-90E4-48FD536BBC4C}"/>
                  </a:ext>
                </a:extLst>
              </p:cNvPr>
              <p:cNvSpPr/>
              <p:nvPr/>
            </p:nvSpPr>
            <p:spPr>
              <a:xfrm flipV="1">
                <a:off x="686946" y="3754677"/>
                <a:ext cx="144121" cy="119907"/>
              </a:xfrm>
              <a:prstGeom prst="arc">
                <a:avLst>
                  <a:gd name="adj1" fmla="val 594373"/>
                  <a:gd name="adj2" fmla="val 10079055"/>
                </a:avLst>
              </a:prstGeom>
              <a:solidFill>
                <a:schemeClr val="bg1"/>
              </a:solidFill>
              <a:ln cap="rnd">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grpSp>
        <p:nvGrpSpPr>
          <p:cNvPr id="18" name="Group 17">
            <a:extLst>
              <a:ext uri="{FF2B5EF4-FFF2-40B4-BE49-F238E27FC236}">
                <a16:creationId xmlns:a16="http://schemas.microsoft.com/office/drawing/2014/main" id="{FEB81E1E-58AE-4C14-94E7-97564A2FE28D}"/>
              </a:ext>
            </a:extLst>
          </p:cNvPr>
          <p:cNvGrpSpPr/>
          <p:nvPr/>
        </p:nvGrpSpPr>
        <p:grpSpPr>
          <a:xfrm>
            <a:off x="3765041" y="3072824"/>
            <a:ext cx="1483355" cy="1485445"/>
            <a:chOff x="4035974" y="3505198"/>
            <a:chExt cx="1483355" cy="1485445"/>
          </a:xfrm>
        </p:grpSpPr>
        <p:sp>
          <p:nvSpPr>
            <p:cNvPr id="10" name="Google Shape;79;p14">
              <a:extLst>
                <a:ext uri="{FF2B5EF4-FFF2-40B4-BE49-F238E27FC236}">
                  <a16:creationId xmlns:a16="http://schemas.microsoft.com/office/drawing/2014/main" id="{24A167E1-5691-4786-87EF-E79CF6A72061}"/>
                </a:ext>
              </a:extLst>
            </p:cNvPr>
            <p:cNvSpPr/>
            <p:nvPr/>
          </p:nvSpPr>
          <p:spPr>
            <a:xfrm>
              <a:off x="4035974" y="3505198"/>
              <a:ext cx="1483355" cy="1485445"/>
            </a:xfrm>
            <a:prstGeom prst="roundRect">
              <a:avLst>
                <a:gd name="adj" fmla="val 8531"/>
              </a:avLst>
            </a:prstGeom>
            <a:solidFill>
              <a:srgbClr val="632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solidFill>
                  <a:srgbClr val="FFFFFF"/>
                </a:solidFill>
                <a:latin typeface="Roboto"/>
                <a:ea typeface="Roboto"/>
                <a:cs typeface="Roboto"/>
                <a:sym typeface="Roboto"/>
              </a:endParaRPr>
            </a:p>
          </p:txBody>
        </p:sp>
        <p:pic>
          <p:nvPicPr>
            <p:cNvPr id="2054" name="Picture 6" descr="Image result for data center&quot;">
              <a:extLst>
                <a:ext uri="{FF2B5EF4-FFF2-40B4-BE49-F238E27FC236}">
                  <a16:creationId xmlns:a16="http://schemas.microsoft.com/office/drawing/2014/main" id="{67E0C686-D535-42DB-9202-4B5F908C181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083672" y="3837329"/>
              <a:ext cx="1371927" cy="1044172"/>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grpSp>
          <p:nvGrpSpPr>
            <p:cNvPr id="29" name="Group 28">
              <a:extLst>
                <a:ext uri="{FF2B5EF4-FFF2-40B4-BE49-F238E27FC236}">
                  <a16:creationId xmlns:a16="http://schemas.microsoft.com/office/drawing/2014/main" id="{97A614FD-9A0D-4AFF-B704-EBB194C8EDEF}"/>
                </a:ext>
              </a:extLst>
            </p:cNvPr>
            <p:cNvGrpSpPr/>
            <p:nvPr/>
          </p:nvGrpSpPr>
          <p:grpSpPr>
            <a:xfrm>
              <a:off x="4112514" y="3581120"/>
              <a:ext cx="314325" cy="314325"/>
              <a:chOff x="605265" y="3560259"/>
              <a:chExt cx="314325" cy="314325"/>
            </a:xfrm>
          </p:grpSpPr>
          <p:sp>
            <p:nvSpPr>
              <p:cNvPr id="30" name="Oval 29">
                <a:extLst>
                  <a:ext uri="{FF2B5EF4-FFF2-40B4-BE49-F238E27FC236}">
                    <a16:creationId xmlns:a16="http://schemas.microsoft.com/office/drawing/2014/main" id="{CE98FA6C-66FA-4B2E-A455-3F3F01B17FF0}"/>
                  </a:ext>
                </a:extLst>
              </p:cNvPr>
              <p:cNvSpPr/>
              <p:nvPr/>
            </p:nvSpPr>
            <p:spPr>
              <a:xfrm>
                <a:off x="605265" y="3560259"/>
                <a:ext cx="314325" cy="314325"/>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5007E462-8849-4264-BA61-37D88CCE9FA4}"/>
                  </a:ext>
                </a:extLst>
              </p:cNvPr>
              <p:cNvSpPr/>
              <p:nvPr/>
            </p:nvSpPr>
            <p:spPr>
              <a:xfrm>
                <a:off x="690563"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DD5C233-D6ED-491A-BA6F-0974B104522B}"/>
                  </a:ext>
                </a:extLst>
              </p:cNvPr>
              <p:cNvSpPr/>
              <p:nvPr/>
            </p:nvSpPr>
            <p:spPr>
              <a:xfrm>
                <a:off x="788965"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c 32">
                <a:extLst>
                  <a:ext uri="{FF2B5EF4-FFF2-40B4-BE49-F238E27FC236}">
                    <a16:creationId xmlns:a16="http://schemas.microsoft.com/office/drawing/2014/main" id="{2F85B6C7-442B-4092-98E0-B1C254425DAC}"/>
                  </a:ext>
                </a:extLst>
              </p:cNvPr>
              <p:cNvSpPr/>
              <p:nvPr/>
            </p:nvSpPr>
            <p:spPr>
              <a:xfrm flipV="1">
                <a:off x="686946" y="3754677"/>
                <a:ext cx="144121" cy="119907"/>
              </a:xfrm>
              <a:prstGeom prst="arc">
                <a:avLst>
                  <a:gd name="adj1" fmla="val 594373"/>
                  <a:gd name="adj2" fmla="val 10079055"/>
                </a:avLst>
              </a:prstGeom>
              <a:solidFill>
                <a:schemeClr val="bg1"/>
              </a:solidFill>
              <a:ln cap="rnd">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grpSp>
        <p:nvGrpSpPr>
          <p:cNvPr id="39" name="Group 38">
            <a:extLst>
              <a:ext uri="{FF2B5EF4-FFF2-40B4-BE49-F238E27FC236}">
                <a16:creationId xmlns:a16="http://schemas.microsoft.com/office/drawing/2014/main" id="{BC71AB42-21A6-42B9-99B0-1E4245C92057}"/>
              </a:ext>
            </a:extLst>
          </p:cNvPr>
          <p:cNvGrpSpPr/>
          <p:nvPr/>
        </p:nvGrpSpPr>
        <p:grpSpPr>
          <a:xfrm>
            <a:off x="5333694" y="3072823"/>
            <a:ext cx="1483356" cy="1485446"/>
            <a:chOff x="5777671" y="3505198"/>
            <a:chExt cx="1483356" cy="1485446"/>
          </a:xfrm>
        </p:grpSpPr>
        <p:sp>
          <p:nvSpPr>
            <p:cNvPr id="11" name="Google Shape;79;p14">
              <a:extLst>
                <a:ext uri="{FF2B5EF4-FFF2-40B4-BE49-F238E27FC236}">
                  <a16:creationId xmlns:a16="http://schemas.microsoft.com/office/drawing/2014/main" id="{C853C561-8CB7-45B3-ACAD-46A068A3283B}"/>
                </a:ext>
              </a:extLst>
            </p:cNvPr>
            <p:cNvSpPr/>
            <p:nvPr/>
          </p:nvSpPr>
          <p:spPr>
            <a:xfrm>
              <a:off x="5777671" y="3505198"/>
              <a:ext cx="1483356" cy="1485446"/>
            </a:xfrm>
            <a:prstGeom prst="roundRect">
              <a:avLst>
                <a:gd name="adj" fmla="val 8531"/>
              </a:avLst>
            </a:prstGeom>
            <a:solidFill>
              <a:srgbClr val="632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solidFill>
                  <a:srgbClr val="FFFFFF"/>
                </a:solidFill>
                <a:latin typeface="Roboto"/>
                <a:ea typeface="Roboto"/>
                <a:cs typeface="Roboto"/>
                <a:sym typeface="Roboto"/>
              </a:endParaRPr>
            </a:p>
          </p:txBody>
        </p:sp>
        <p:pic>
          <p:nvPicPr>
            <p:cNvPr id="2056" name="Picture 8" descr="Image result for it team&quot;">
              <a:extLst>
                <a:ext uri="{FF2B5EF4-FFF2-40B4-BE49-F238E27FC236}">
                  <a16:creationId xmlns:a16="http://schemas.microsoft.com/office/drawing/2014/main" id="{BCEAC17E-46B0-4C23-869E-423A062FC921}"/>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l="5567" r="10870"/>
            <a:stretch/>
          </p:blipFill>
          <p:spPr bwMode="auto">
            <a:xfrm>
              <a:off x="5816600" y="3837329"/>
              <a:ext cx="1392467" cy="1044172"/>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grpSp>
          <p:nvGrpSpPr>
            <p:cNvPr id="34" name="Group 33">
              <a:extLst>
                <a:ext uri="{FF2B5EF4-FFF2-40B4-BE49-F238E27FC236}">
                  <a16:creationId xmlns:a16="http://schemas.microsoft.com/office/drawing/2014/main" id="{C21248C4-562D-4D9C-ABCB-F3FED013D8A2}"/>
                </a:ext>
              </a:extLst>
            </p:cNvPr>
            <p:cNvGrpSpPr/>
            <p:nvPr/>
          </p:nvGrpSpPr>
          <p:grpSpPr>
            <a:xfrm>
              <a:off x="5857760" y="3581740"/>
              <a:ext cx="314325" cy="314325"/>
              <a:chOff x="605265" y="3560259"/>
              <a:chExt cx="314325" cy="314325"/>
            </a:xfrm>
          </p:grpSpPr>
          <p:sp>
            <p:nvSpPr>
              <p:cNvPr id="35" name="Oval 34">
                <a:extLst>
                  <a:ext uri="{FF2B5EF4-FFF2-40B4-BE49-F238E27FC236}">
                    <a16:creationId xmlns:a16="http://schemas.microsoft.com/office/drawing/2014/main" id="{6DE0CD38-791C-4F95-ACD4-F419BA22C6A6}"/>
                  </a:ext>
                </a:extLst>
              </p:cNvPr>
              <p:cNvSpPr/>
              <p:nvPr/>
            </p:nvSpPr>
            <p:spPr>
              <a:xfrm>
                <a:off x="605265" y="3560259"/>
                <a:ext cx="314325" cy="314325"/>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37810004-CF61-4AF2-98E7-88352C23FBF2}"/>
                  </a:ext>
                </a:extLst>
              </p:cNvPr>
              <p:cNvSpPr/>
              <p:nvPr/>
            </p:nvSpPr>
            <p:spPr>
              <a:xfrm>
                <a:off x="690563"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D76AD850-F543-4ECC-A5BE-122F8C60E80D}"/>
                  </a:ext>
                </a:extLst>
              </p:cNvPr>
              <p:cNvSpPr/>
              <p:nvPr/>
            </p:nvSpPr>
            <p:spPr>
              <a:xfrm>
                <a:off x="788965"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Arc 37">
                <a:extLst>
                  <a:ext uri="{FF2B5EF4-FFF2-40B4-BE49-F238E27FC236}">
                    <a16:creationId xmlns:a16="http://schemas.microsoft.com/office/drawing/2014/main" id="{89BE3A57-EC84-4DEF-8D06-D21A523CE282}"/>
                  </a:ext>
                </a:extLst>
              </p:cNvPr>
              <p:cNvSpPr/>
              <p:nvPr/>
            </p:nvSpPr>
            <p:spPr>
              <a:xfrm flipV="1">
                <a:off x="686946" y="3754677"/>
                <a:ext cx="144121" cy="119907"/>
              </a:xfrm>
              <a:prstGeom prst="arc">
                <a:avLst>
                  <a:gd name="adj1" fmla="val 594373"/>
                  <a:gd name="adj2" fmla="val 10079055"/>
                </a:avLst>
              </a:prstGeom>
              <a:solidFill>
                <a:schemeClr val="bg1"/>
              </a:solidFill>
              <a:ln cap="rnd">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grpSp>
        <p:nvGrpSpPr>
          <p:cNvPr id="44" name="Group 43">
            <a:extLst>
              <a:ext uri="{FF2B5EF4-FFF2-40B4-BE49-F238E27FC236}">
                <a16:creationId xmlns:a16="http://schemas.microsoft.com/office/drawing/2014/main" id="{50CC072D-27D9-4DA8-9EBA-43AD6D31A4E0}"/>
              </a:ext>
            </a:extLst>
          </p:cNvPr>
          <p:cNvGrpSpPr/>
          <p:nvPr/>
        </p:nvGrpSpPr>
        <p:grpSpPr>
          <a:xfrm>
            <a:off x="6897139" y="3072823"/>
            <a:ext cx="1483356" cy="1485446"/>
            <a:chOff x="5777671" y="3505198"/>
            <a:chExt cx="1483356" cy="1485446"/>
          </a:xfrm>
        </p:grpSpPr>
        <p:sp>
          <p:nvSpPr>
            <p:cNvPr id="45" name="Google Shape;79;p14">
              <a:extLst>
                <a:ext uri="{FF2B5EF4-FFF2-40B4-BE49-F238E27FC236}">
                  <a16:creationId xmlns:a16="http://schemas.microsoft.com/office/drawing/2014/main" id="{2EDB8648-D8E8-459B-A9E3-CE752BF22562}"/>
                </a:ext>
              </a:extLst>
            </p:cNvPr>
            <p:cNvSpPr/>
            <p:nvPr/>
          </p:nvSpPr>
          <p:spPr>
            <a:xfrm>
              <a:off x="5777671" y="3505198"/>
              <a:ext cx="1483356" cy="1485446"/>
            </a:xfrm>
            <a:prstGeom prst="roundRect">
              <a:avLst>
                <a:gd name="adj" fmla="val 8531"/>
              </a:avLst>
            </a:prstGeom>
            <a:solidFill>
              <a:srgbClr val="632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solidFill>
                  <a:srgbClr val="FFFFFF"/>
                </a:solidFill>
                <a:latin typeface="Roboto"/>
                <a:ea typeface="Roboto"/>
                <a:cs typeface="Roboto"/>
                <a:sym typeface="Roboto"/>
              </a:endParaRPr>
            </a:p>
          </p:txBody>
        </p:sp>
        <p:pic>
          <p:nvPicPr>
            <p:cNvPr id="46" name="Picture 8">
              <a:extLst>
                <a:ext uri="{FF2B5EF4-FFF2-40B4-BE49-F238E27FC236}">
                  <a16:creationId xmlns:a16="http://schemas.microsoft.com/office/drawing/2014/main" id="{EFD5F83C-EC9C-415C-A780-1B7CFC32C547}"/>
                </a:ext>
              </a:extLst>
            </p:cNvPr>
            <p:cNvPicPr>
              <a:picLocks noChangeAspect="1" noChangeArrowheads="1"/>
            </p:cNvPicPr>
            <p:nvPr/>
          </p:nvPicPr>
          <p:blipFill>
            <a:blip r:embed="rId14"/>
            <a:stretch>
              <a:fillRect/>
            </a:stretch>
          </p:blipFill>
          <p:spPr bwMode="auto">
            <a:xfrm>
              <a:off x="5816600" y="3896991"/>
              <a:ext cx="1392467" cy="924847"/>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grpSp>
          <p:nvGrpSpPr>
            <p:cNvPr id="47" name="Group 46">
              <a:extLst>
                <a:ext uri="{FF2B5EF4-FFF2-40B4-BE49-F238E27FC236}">
                  <a16:creationId xmlns:a16="http://schemas.microsoft.com/office/drawing/2014/main" id="{C451BDA4-83FF-4374-8169-240B795FAA4F}"/>
                </a:ext>
              </a:extLst>
            </p:cNvPr>
            <p:cNvGrpSpPr/>
            <p:nvPr/>
          </p:nvGrpSpPr>
          <p:grpSpPr>
            <a:xfrm>
              <a:off x="5857760" y="3581740"/>
              <a:ext cx="314325" cy="314325"/>
              <a:chOff x="605265" y="3560259"/>
              <a:chExt cx="314325" cy="314325"/>
            </a:xfrm>
          </p:grpSpPr>
          <p:sp>
            <p:nvSpPr>
              <p:cNvPr id="48" name="Oval 47">
                <a:extLst>
                  <a:ext uri="{FF2B5EF4-FFF2-40B4-BE49-F238E27FC236}">
                    <a16:creationId xmlns:a16="http://schemas.microsoft.com/office/drawing/2014/main" id="{51684D05-43C0-485A-80A6-200F6DA5A4D6}"/>
                  </a:ext>
                </a:extLst>
              </p:cNvPr>
              <p:cNvSpPr/>
              <p:nvPr/>
            </p:nvSpPr>
            <p:spPr>
              <a:xfrm>
                <a:off x="605265" y="3560259"/>
                <a:ext cx="314325" cy="314325"/>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D040E4C6-736C-40ED-96BC-CFECB38ADD15}"/>
                  </a:ext>
                </a:extLst>
              </p:cNvPr>
              <p:cNvSpPr/>
              <p:nvPr/>
            </p:nvSpPr>
            <p:spPr>
              <a:xfrm>
                <a:off x="690563"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432BF26F-419E-482E-9852-323DE259FCA4}"/>
                  </a:ext>
                </a:extLst>
              </p:cNvPr>
              <p:cNvSpPr/>
              <p:nvPr/>
            </p:nvSpPr>
            <p:spPr>
              <a:xfrm>
                <a:off x="788965"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Arc 50">
                <a:extLst>
                  <a:ext uri="{FF2B5EF4-FFF2-40B4-BE49-F238E27FC236}">
                    <a16:creationId xmlns:a16="http://schemas.microsoft.com/office/drawing/2014/main" id="{601ACB3F-243A-45FC-882C-098B11152816}"/>
                  </a:ext>
                </a:extLst>
              </p:cNvPr>
              <p:cNvSpPr/>
              <p:nvPr/>
            </p:nvSpPr>
            <p:spPr>
              <a:xfrm flipV="1">
                <a:off x="686946" y="3754677"/>
                <a:ext cx="144121" cy="119907"/>
              </a:xfrm>
              <a:prstGeom prst="arc">
                <a:avLst>
                  <a:gd name="adj1" fmla="val 594373"/>
                  <a:gd name="adj2" fmla="val 10079055"/>
                </a:avLst>
              </a:prstGeom>
              <a:solidFill>
                <a:schemeClr val="bg1"/>
              </a:solidFill>
              <a:ln cap="rnd">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grpSp>
        <p:nvGrpSpPr>
          <p:cNvPr id="40" name="Group 39">
            <a:extLst>
              <a:ext uri="{FF2B5EF4-FFF2-40B4-BE49-F238E27FC236}">
                <a16:creationId xmlns:a16="http://schemas.microsoft.com/office/drawing/2014/main" id="{580C9B6A-C946-4519-A1E2-9E9D6DBF9C3E}"/>
              </a:ext>
            </a:extLst>
          </p:cNvPr>
          <p:cNvGrpSpPr/>
          <p:nvPr/>
        </p:nvGrpSpPr>
        <p:grpSpPr>
          <a:xfrm>
            <a:off x="700447" y="3072823"/>
            <a:ext cx="1410689" cy="1485444"/>
            <a:chOff x="595906" y="4400777"/>
            <a:chExt cx="1483356" cy="1485446"/>
          </a:xfrm>
        </p:grpSpPr>
        <p:sp>
          <p:nvSpPr>
            <p:cNvPr id="53" name="Google Shape;79;p14">
              <a:extLst>
                <a:ext uri="{FF2B5EF4-FFF2-40B4-BE49-F238E27FC236}">
                  <a16:creationId xmlns:a16="http://schemas.microsoft.com/office/drawing/2014/main" id="{E782BF9F-31C1-4DC7-9B2A-661B87A2A43D}"/>
                </a:ext>
              </a:extLst>
            </p:cNvPr>
            <p:cNvSpPr/>
            <p:nvPr/>
          </p:nvSpPr>
          <p:spPr>
            <a:xfrm>
              <a:off x="595906" y="4400777"/>
              <a:ext cx="1483356" cy="1485446"/>
            </a:xfrm>
            <a:prstGeom prst="roundRect">
              <a:avLst>
                <a:gd name="adj" fmla="val 8531"/>
              </a:avLst>
            </a:prstGeom>
            <a:solidFill>
              <a:srgbClr val="FF6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solidFill>
                  <a:srgbClr val="FFFFFF"/>
                </a:solidFill>
                <a:latin typeface="Roboto"/>
                <a:ea typeface="Roboto"/>
                <a:cs typeface="Roboto"/>
                <a:sym typeface="Roboto"/>
              </a:endParaRPr>
            </a:p>
          </p:txBody>
        </p:sp>
        <p:pic>
          <p:nvPicPr>
            <p:cNvPr id="54" name="Picture 8">
              <a:extLst>
                <a:ext uri="{FF2B5EF4-FFF2-40B4-BE49-F238E27FC236}">
                  <a16:creationId xmlns:a16="http://schemas.microsoft.com/office/drawing/2014/main" id="{E4B051BC-A01F-4404-B82A-56047B938CD1}"/>
                </a:ext>
              </a:extLst>
            </p:cNvPr>
            <p:cNvPicPr>
              <a:picLocks noChangeAspect="1" noChangeArrowheads="1"/>
            </p:cNvPicPr>
            <p:nvPr/>
          </p:nvPicPr>
          <p:blipFill>
            <a:blip r:embed="rId15"/>
            <a:stretch>
              <a:fillRect/>
            </a:stretch>
          </p:blipFill>
          <p:spPr bwMode="auto">
            <a:xfrm>
              <a:off x="634835" y="4854659"/>
              <a:ext cx="1392467" cy="800668"/>
            </a:xfrm>
            <a:prstGeom prst="rect">
              <a:avLst/>
            </a:prstGeom>
            <a:noFill/>
            <a:effectLst/>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F5572E13-EF71-4A29-BC2A-D1BDF8C8D6BC}"/>
                </a:ext>
              </a:extLst>
            </p:cNvPr>
            <p:cNvGrpSpPr/>
            <p:nvPr/>
          </p:nvGrpSpPr>
          <p:grpSpPr>
            <a:xfrm>
              <a:off x="713945" y="4485510"/>
              <a:ext cx="314325" cy="314325"/>
              <a:chOff x="605265" y="3560259"/>
              <a:chExt cx="314325" cy="314325"/>
            </a:xfrm>
          </p:grpSpPr>
          <p:sp>
            <p:nvSpPr>
              <p:cNvPr id="6" name="Oval 5">
                <a:extLst>
                  <a:ext uri="{FF2B5EF4-FFF2-40B4-BE49-F238E27FC236}">
                    <a16:creationId xmlns:a16="http://schemas.microsoft.com/office/drawing/2014/main" id="{DC644E71-DC13-4CB5-AE12-B2FB808669EC}"/>
                  </a:ext>
                </a:extLst>
              </p:cNvPr>
              <p:cNvSpPr/>
              <p:nvPr/>
            </p:nvSpPr>
            <p:spPr>
              <a:xfrm>
                <a:off x="605265" y="3560259"/>
                <a:ext cx="314325" cy="314325"/>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AF0EE4B-1CFC-4553-9718-9F3183082270}"/>
                  </a:ext>
                </a:extLst>
              </p:cNvPr>
              <p:cNvSpPr/>
              <p:nvPr/>
            </p:nvSpPr>
            <p:spPr>
              <a:xfrm>
                <a:off x="690563"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E910B0A-5753-4267-B653-936F53C7F524}"/>
                  </a:ext>
                </a:extLst>
              </p:cNvPr>
              <p:cNvSpPr/>
              <p:nvPr/>
            </p:nvSpPr>
            <p:spPr>
              <a:xfrm>
                <a:off x="788965"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c 11">
                <a:extLst>
                  <a:ext uri="{FF2B5EF4-FFF2-40B4-BE49-F238E27FC236}">
                    <a16:creationId xmlns:a16="http://schemas.microsoft.com/office/drawing/2014/main" id="{1F74872A-2076-4E8B-B3AE-2A80E98EAB93}"/>
                  </a:ext>
                </a:extLst>
              </p:cNvPr>
              <p:cNvSpPr/>
              <p:nvPr/>
            </p:nvSpPr>
            <p:spPr>
              <a:xfrm>
                <a:off x="690563" y="3689049"/>
                <a:ext cx="144121" cy="119907"/>
              </a:xfrm>
              <a:prstGeom prst="arc">
                <a:avLst>
                  <a:gd name="adj1" fmla="val 594373"/>
                  <a:gd name="adj2" fmla="val 10079055"/>
                </a:avLst>
              </a:prstGeom>
              <a:solidFill>
                <a:schemeClr val="bg1"/>
              </a:solidFill>
              <a:ln cap="rnd">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grpSp>
        <p:nvGrpSpPr>
          <p:cNvPr id="61" name="Group 60">
            <a:extLst>
              <a:ext uri="{FF2B5EF4-FFF2-40B4-BE49-F238E27FC236}">
                <a16:creationId xmlns:a16="http://schemas.microsoft.com/office/drawing/2014/main" id="{AB29F8E2-2D83-4693-8B67-7AC3DA167291}"/>
              </a:ext>
            </a:extLst>
          </p:cNvPr>
          <p:cNvGrpSpPr/>
          <p:nvPr/>
        </p:nvGrpSpPr>
        <p:grpSpPr>
          <a:xfrm>
            <a:off x="2210774" y="3071467"/>
            <a:ext cx="1474178" cy="1476255"/>
            <a:chOff x="2294279" y="3505199"/>
            <a:chExt cx="1474178" cy="1476255"/>
          </a:xfrm>
        </p:grpSpPr>
        <p:sp>
          <p:nvSpPr>
            <p:cNvPr id="62" name="Google Shape;79;p14">
              <a:extLst>
                <a:ext uri="{FF2B5EF4-FFF2-40B4-BE49-F238E27FC236}">
                  <a16:creationId xmlns:a16="http://schemas.microsoft.com/office/drawing/2014/main" id="{5236E6FF-F205-40C0-8241-45C01ECE13BD}"/>
                </a:ext>
              </a:extLst>
            </p:cNvPr>
            <p:cNvSpPr/>
            <p:nvPr/>
          </p:nvSpPr>
          <p:spPr>
            <a:xfrm>
              <a:off x="2294279" y="3505199"/>
              <a:ext cx="1474178" cy="1476255"/>
            </a:xfrm>
            <a:prstGeom prst="roundRect">
              <a:avLst>
                <a:gd name="adj" fmla="val 8531"/>
              </a:avLst>
            </a:prstGeom>
            <a:solidFill>
              <a:srgbClr val="FF6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solidFill>
                  <a:srgbClr val="FFFFFF"/>
                </a:solidFill>
                <a:latin typeface="Roboto"/>
                <a:ea typeface="Roboto"/>
                <a:cs typeface="Roboto"/>
                <a:sym typeface="Roboto"/>
              </a:endParaRPr>
            </a:p>
          </p:txBody>
        </p:sp>
        <p:pic>
          <p:nvPicPr>
            <p:cNvPr id="63" name="Picture 2">
              <a:extLst>
                <a:ext uri="{FF2B5EF4-FFF2-40B4-BE49-F238E27FC236}">
                  <a16:creationId xmlns:a16="http://schemas.microsoft.com/office/drawing/2014/main" id="{424A81A4-EEEE-4710-B849-613306A7EB3C}"/>
                </a:ext>
              </a:extLst>
            </p:cNvPr>
            <p:cNvPicPr>
              <a:picLocks noChangeAspect="1" noChangeArrowheads="1"/>
            </p:cNvPicPr>
            <p:nvPr/>
          </p:nvPicPr>
          <p:blipFill rotWithShape="1">
            <a:blip r:embed="rId16"/>
            <a:srcRect l="23519"/>
            <a:stretch/>
          </p:blipFill>
          <p:spPr bwMode="auto">
            <a:xfrm>
              <a:off x="2328032" y="3845858"/>
              <a:ext cx="1397911" cy="1036999"/>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grpSp>
          <p:nvGrpSpPr>
            <p:cNvPr id="64" name="Group 63">
              <a:extLst>
                <a:ext uri="{FF2B5EF4-FFF2-40B4-BE49-F238E27FC236}">
                  <a16:creationId xmlns:a16="http://schemas.microsoft.com/office/drawing/2014/main" id="{65371538-93D6-46B6-9486-B19558665C93}"/>
                </a:ext>
              </a:extLst>
            </p:cNvPr>
            <p:cNvGrpSpPr/>
            <p:nvPr/>
          </p:nvGrpSpPr>
          <p:grpSpPr>
            <a:xfrm>
              <a:off x="2382865" y="3581120"/>
              <a:ext cx="314325" cy="314325"/>
              <a:chOff x="605265" y="3560259"/>
              <a:chExt cx="314325" cy="314325"/>
            </a:xfrm>
          </p:grpSpPr>
          <p:sp>
            <p:nvSpPr>
              <p:cNvPr id="65" name="Oval 64">
                <a:extLst>
                  <a:ext uri="{FF2B5EF4-FFF2-40B4-BE49-F238E27FC236}">
                    <a16:creationId xmlns:a16="http://schemas.microsoft.com/office/drawing/2014/main" id="{745A23D6-9CF5-48CE-99FF-186803AD2617}"/>
                  </a:ext>
                </a:extLst>
              </p:cNvPr>
              <p:cNvSpPr/>
              <p:nvPr/>
            </p:nvSpPr>
            <p:spPr>
              <a:xfrm>
                <a:off x="605265" y="3560259"/>
                <a:ext cx="314325" cy="314325"/>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9FC85BD-2623-439B-BB13-86F1EE92CDA5}"/>
                  </a:ext>
                </a:extLst>
              </p:cNvPr>
              <p:cNvSpPr/>
              <p:nvPr/>
            </p:nvSpPr>
            <p:spPr>
              <a:xfrm>
                <a:off x="690563"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766D63CD-DDEC-4E6F-97A9-FA205454F67E}"/>
                  </a:ext>
                </a:extLst>
              </p:cNvPr>
              <p:cNvSpPr/>
              <p:nvPr/>
            </p:nvSpPr>
            <p:spPr>
              <a:xfrm>
                <a:off x="788965"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Arc 67">
                <a:extLst>
                  <a:ext uri="{FF2B5EF4-FFF2-40B4-BE49-F238E27FC236}">
                    <a16:creationId xmlns:a16="http://schemas.microsoft.com/office/drawing/2014/main" id="{5A2BBC40-880D-461F-B9BD-35E066706D6C}"/>
                  </a:ext>
                </a:extLst>
              </p:cNvPr>
              <p:cNvSpPr/>
              <p:nvPr/>
            </p:nvSpPr>
            <p:spPr>
              <a:xfrm flipV="1">
                <a:off x="686946" y="3754677"/>
                <a:ext cx="144121" cy="119907"/>
              </a:xfrm>
              <a:prstGeom prst="arc">
                <a:avLst>
                  <a:gd name="adj1" fmla="val 594373"/>
                  <a:gd name="adj2" fmla="val 10079055"/>
                </a:avLst>
              </a:prstGeom>
              <a:solidFill>
                <a:schemeClr val="bg1"/>
              </a:solidFill>
              <a:ln cap="rnd">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grpSp>
        <p:nvGrpSpPr>
          <p:cNvPr id="69" name="Group 68">
            <a:extLst>
              <a:ext uri="{FF2B5EF4-FFF2-40B4-BE49-F238E27FC236}">
                <a16:creationId xmlns:a16="http://schemas.microsoft.com/office/drawing/2014/main" id="{31EAA458-FE18-4FFE-8A25-ECAB72BC4F05}"/>
              </a:ext>
            </a:extLst>
          </p:cNvPr>
          <p:cNvGrpSpPr/>
          <p:nvPr/>
        </p:nvGrpSpPr>
        <p:grpSpPr>
          <a:xfrm>
            <a:off x="3765041" y="3071466"/>
            <a:ext cx="1474178" cy="1476255"/>
            <a:chOff x="2294279" y="3505199"/>
            <a:chExt cx="1474178" cy="1476255"/>
          </a:xfrm>
        </p:grpSpPr>
        <p:sp>
          <p:nvSpPr>
            <p:cNvPr id="70" name="Google Shape;79;p14">
              <a:extLst>
                <a:ext uri="{FF2B5EF4-FFF2-40B4-BE49-F238E27FC236}">
                  <a16:creationId xmlns:a16="http://schemas.microsoft.com/office/drawing/2014/main" id="{9AFACB06-9AC4-4161-AC24-9B85D5C0098A}"/>
                </a:ext>
              </a:extLst>
            </p:cNvPr>
            <p:cNvSpPr/>
            <p:nvPr/>
          </p:nvSpPr>
          <p:spPr>
            <a:xfrm>
              <a:off x="2294279" y="3505199"/>
              <a:ext cx="1474178" cy="1476255"/>
            </a:xfrm>
            <a:prstGeom prst="roundRect">
              <a:avLst>
                <a:gd name="adj" fmla="val 8531"/>
              </a:avLst>
            </a:prstGeom>
            <a:solidFill>
              <a:srgbClr val="FF6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solidFill>
                  <a:srgbClr val="FFFFFF"/>
                </a:solidFill>
                <a:latin typeface="Roboto"/>
                <a:ea typeface="Roboto"/>
                <a:cs typeface="Roboto"/>
                <a:sym typeface="Roboto"/>
              </a:endParaRPr>
            </a:p>
          </p:txBody>
        </p:sp>
        <p:pic>
          <p:nvPicPr>
            <p:cNvPr id="71" name="Picture 2">
              <a:extLst>
                <a:ext uri="{FF2B5EF4-FFF2-40B4-BE49-F238E27FC236}">
                  <a16:creationId xmlns:a16="http://schemas.microsoft.com/office/drawing/2014/main" id="{17EF4FBF-7C14-49DB-B9C5-F329CBA6C280}"/>
                </a:ext>
              </a:extLst>
            </p:cNvPr>
            <p:cNvPicPr>
              <a:picLocks noChangeAspect="1" noChangeArrowheads="1"/>
            </p:cNvPicPr>
            <p:nvPr/>
          </p:nvPicPr>
          <p:blipFill>
            <a:blip r:embed="rId17"/>
            <a:stretch>
              <a:fillRect/>
            </a:stretch>
          </p:blipFill>
          <p:spPr bwMode="auto">
            <a:xfrm>
              <a:off x="2497248" y="3775538"/>
              <a:ext cx="1118559" cy="1118559"/>
            </a:xfrm>
            <a:prstGeom prst="rect">
              <a:avLst/>
            </a:prstGeom>
            <a:noFill/>
            <a:effectLst/>
            <a:extLst>
              <a:ext uri="{909E8E84-426E-40DD-AFC4-6F175D3DCCD1}">
                <a14:hiddenFill xmlns:a14="http://schemas.microsoft.com/office/drawing/2010/main">
                  <a:solidFill>
                    <a:srgbClr val="FFFFFF"/>
                  </a:solidFill>
                </a14:hiddenFill>
              </a:ext>
            </a:extLst>
          </p:spPr>
        </p:pic>
        <p:grpSp>
          <p:nvGrpSpPr>
            <p:cNvPr id="72" name="Group 71">
              <a:extLst>
                <a:ext uri="{FF2B5EF4-FFF2-40B4-BE49-F238E27FC236}">
                  <a16:creationId xmlns:a16="http://schemas.microsoft.com/office/drawing/2014/main" id="{E09F4763-7EC5-4F0C-8AD7-54C0A64AB20A}"/>
                </a:ext>
              </a:extLst>
            </p:cNvPr>
            <p:cNvGrpSpPr/>
            <p:nvPr/>
          </p:nvGrpSpPr>
          <p:grpSpPr>
            <a:xfrm>
              <a:off x="2382865" y="3581120"/>
              <a:ext cx="314325" cy="314325"/>
              <a:chOff x="605265" y="3560259"/>
              <a:chExt cx="314325" cy="314325"/>
            </a:xfrm>
          </p:grpSpPr>
          <p:sp>
            <p:nvSpPr>
              <p:cNvPr id="73" name="Oval 72">
                <a:extLst>
                  <a:ext uri="{FF2B5EF4-FFF2-40B4-BE49-F238E27FC236}">
                    <a16:creationId xmlns:a16="http://schemas.microsoft.com/office/drawing/2014/main" id="{E786F3EF-CFD0-42CB-889B-C1531D0DEBB2}"/>
                  </a:ext>
                </a:extLst>
              </p:cNvPr>
              <p:cNvSpPr/>
              <p:nvPr/>
            </p:nvSpPr>
            <p:spPr>
              <a:xfrm>
                <a:off x="605265" y="3560259"/>
                <a:ext cx="314325" cy="314325"/>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F8D2A99D-FEC3-44C7-A4E8-3EF204E3B0E8}"/>
                  </a:ext>
                </a:extLst>
              </p:cNvPr>
              <p:cNvSpPr/>
              <p:nvPr/>
            </p:nvSpPr>
            <p:spPr>
              <a:xfrm>
                <a:off x="690563"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B6B38FCE-F870-45F8-82D6-3AA8EAC892D1}"/>
                  </a:ext>
                </a:extLst>
              </p:cNvPr>
              <p:cNvSpPr/>
              <p:nvPr/>
            </p:nvSpPr>
            <p:spPr>
              <a:xfrm>
                <a:off x="788965"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Arc 75">
                <a:extLst>
                  <a:ext uri="{FF2B5EF4-FFF2-40B4-BE49-F238E27FC236}">
                    <a16:creationId xmlns:a16="http://schemas.microsoft.com/office/drawing/2014/main" id="{AF755211-EFFF-4B2D-A8F4-E3927E43509D}"/>
                  </a:ext>
                </a:extLst>
              </p:cNvPr>
              <p:cNvSpPr/>
              <p:nvPr/>
            </p:nvSpPr>
            <p:spPr>
              <a:xfrm flipV="1">
                <a:off x="686946" y="3754677"/>
                <a:ext cx="144121" cy="119907"/>
              </a:xfrm>
              <a:prstGeom prst="arc">
                <a:avLst>
                  <a:gd name="adj1" fmla="val 594373"/>
                  <a:gd name="adj2" fmla="val 10079055"/>
                </a:avLst>
              </a:prstGeom>
              <a:solidFill>
                <a:schemeClr val="bg1"/>
              </a:solidFill>
              <a:ln cap="rnd">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pic>
        <p:nvPicPr>
          <p:cNvPr id="41" name="slide 3 intro take 2 -editted part 1">
            <a:hlinkClick r:id="" action="ppaction://media"/>
            <a:extLst>
              <a:ext uri="{FF2B5EF4-FFF2-40B4-BE49-F238E27FC236}">
                <a16:creationId xmlns:a16="http://schemas.microsoft.com/office/drawing/2014/main" id="{47C85750-C591-497C-A53C-DAC2229BB56B}"/>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4222489" y="1707160"/>
            <a:ext cx="609600" cy="609600"/>
          </a:xfrm>
          <a:prstGeom prst="rect">
            <a:avLst/>
          </a:prstGeom>
        </p:spPr>
      </p:pic>
      <p:pic>
        <p:nvPicPr>
          <p:cNvPr id="42" name="slide 3 intro take 2 -editted part 2">
            <a:hlinkClick r:id="" action="ppaction://media"/>
            <a:extLst>
              <a:ext uri="{FF2B5EF4-FFF2-40B4-BE49-F238E27FC236}">
                <a16:creationId xmlns:a16="http://schemas.microsoft.com/office/drawing/2014/main" id="{8B91A5DF-B68C-4734-AC6B-BA358AC17C0C}"/>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4267200" y="2266950"/>
            <a:ext cx="609600" cy="609600"/>
          </a:xfrm>
          <a:prstGeom prst="rect">
            <a:avLst/>
          </a:prstGeom>
        </p:spPr>
      </p:pic>
      <p:grpSp>
        <p:nvGrpSpPr>
          <p:cNvPr id="79" name="Group 78">
            <a:extLst>
              <a:ext uri="{FF2B5EF4-FFF2-40B4-BE49-F238E27FC236}">
                <a16:creationId xmlns:a16="http://schemas.microsoft.com/office/drawing/2014/main" id="{98C1FF57-352B-432E-A28F-ACFECB49187D}"/>
              </a:ext>
            </a:extLst>
          </p:cNvPr>
          <p:cNvGrpSpPr/>
          <p:nvPr/>
        </p:nvGrpSpPr>
        <p:grpSpPr>
          <a:xfrm>
            <a:off x="5342872" y="3071466"/>
            <a:ext cx="1474178" cy="1476255"/>
            <a:chOff x="2294279" y="3505199"/>
            <a:chExt cx="1474178" cy="1476255"/>
          </a:xfrm>
        </p:grpSpPr>
        <p:sp>
          <p:nvSpPr>
            <p:cNvPr id="80" name="Google Shape;79;p14">
              <a:extLst>
                <a:ext uri="{FF2B5EF4-FFF2-40B4-BE49-F238E27FC236}">
                  <a16:creationId xmlns:a16="http://schemas.microsoft.com/office/drawing/2014/main" id="{B7B8D8C5-0AD9-4793-9F49-EC5B56DE2C3A}"/>
                </a:ext>
              </a:extLst>
            </p:cNvPr>
            <p:cNvSpPr/>
            <p:nvPr/>
          </p:nvSpPr>
          <p:spPr>
            <a:xfrm>
              <a:off x="2294279" y="3505199"/>
              <a:ext cx="1474178" cy="1476255"/>
            </a:xfrm>
            <a:prstGeom prst="roundRect">
              <a:avLst>
                <a:gd name="adj" fmla="val 8531"/>
              </a:avLst>
            </a:prstGeom>
            <a:solidFill>
              <a:srgbClr val="FF6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solidFill>
                  <a:srgbClr val="FFFFFF"/>
                </a:solidFill>
                <a:latin typeface="Roboto"/>
                <a:ea typeface="Roboto"/>
                <a:cs typeface="Roboto"/>
                <a:sym typeface="Roboto"/>
              </a:endParaRPr>
            </a:p>
          </p:txBody>
        </p:sp>
        <p:pic>
          <p:nvPicPr>
            <p:cNvPr id="81" name="Picture 2">
              <a:extLst>
                <a:ext uri="{FF2B5EF4-FFF2-40B4-BE49-F238E27FC236}">
                  <a16:creationId xmlns:a16="http://schemas.microsoft.com/office/drawing/2014/main" id="{C3A663D8-552B-4EE3-998C-9260A8FF6BAC}"/>
                </a:ext>
              </a:extLst>
            </p:cNvPr>
            <p:cNvPicPr>
              <a:picLocks noChangeAspect="1" noChangeArrowheads="1"/>
            </p:cNvPicPr>
            <p:nvPr/>
          </p:nvPicPr>
          <p:blipFill rotWithShape="1">
            <a:blip r:embed="rId18"/>
            <a:srcRect l="22361" r="21437"/>
            <a:stretch/>
          </p:blipFill>
          <p:spPr bwMode="auto">
            <a:xfrm>
              <a:off x="2339042" y="3912777"/>
              <a:ext cx="1377455" cy="981319"/>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grpSp>
          <p:nvGrpSpPr>
            <p:cNvPr id="82" name="Group 81">
              <a:extLst>
                <a:ext uri="{FF2B5EF4-FFF2-40B4-BE49-F238E27FC236}">
                  <a16:creationId xmlns:a16="http://schemas.microsoft.com/office/drawing/2014/main" id="{16C2A496-46C4-42C5-81F5-4EBF1814B972}"/>
                </a:ext>
              </a:extLst>
            </p:cNvPr>
            <p:cNvGrpSpPr/>
            <p:nvPr/>
          </p:nvGrpSpPr>
          <p:grpSpPr>
            <a:xfrm>
              <a:off x="2382865" y="3581120"/>
              <a:ext cx="314325" cy="314325"/>
              <a:chOff x="605265" y="3560259"/>
              <a:chExt cx="314325" cy="314325"/>
            </a:xfrm>
          </p:grpSpPr>
          <p:sp>
            <p:nvSpPr>
              <p:cNvPr id="83" name="Oval 82">
                <a:extLst>
                  <a:ext uri="{FF2B5EF4-FFF2-40B4-BE49-F238E27FC236}">
                    <a16:creationId xmlns:a16="http://schemas.microsoft.com/office/drawing/2014/main" id="{5E0BA1F5-8776-4BA2-8BA1-0C9BF2D7736E}"/>
                  </a:ext>
                </a:extLst>
              </p:cNvPr>
              <p:cNvSpPr/>
              <p:nvPr/>
            </p:nvSpPr>
            <p:spPr>
              <a:xfrm>
                <a:off x="605265" y="3560259"/>
                <a:ext cx="314325" cy="314325"/>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2C25DD20-C8B8-495D-A694-A98DB99F3AAC}"/>
                  </a:ext>
                </a:extLst>
              </p:cNvPr>
              <p:cNvSpPr/>
              <p:nvPr/>
            </p:nvSpPr>
            <p:spPr>
              <a:xfrm>
                <a:off x="690563"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E240728E-00D7-480A-B23C-A1A616EAB3B8}"/>
                  </a:ext>
                </a:extLst>
              </p:cNvPr>
              <p:cNvSpPr/>
              <p:nvPr/>
            </p:nvSpPr>
            <p:spPr>
              <a:xfrm>
                <a:off x="788965"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Arc 85">
                <a:extLst>
                  <a:ext uri="{FF2B5EF4-FFF2-40B4-BE49-F238E27FC236}">
                    <a16:creationId xmlns:a16="http://schemas.microsoft.com/office/drawing/2014/main" id="{1986C7DA-BBB7-4650-B613-D1E26F87C886}"/>
                  </a:ext>
                </a:extLst>
              </p:cNvPr>
              <p:cNvSpPr/>
              <p:nvPr/>
            </p:nvSpPr>
            <p:spPr>
              <a:xfrm flipV="1">
                <a:off x="686946" y="3754677"/>
                <a:ext cx="144121" cy="119907"/>
              </a:xfrm>
              <a:prstGeom prst="arc">
                <a:avLst>
                  <a:gd name="adj1" fmla="val 594373"/>
                  <a:gd name="adj2" fmla="val 10079055"/>
                </a:avLst>
              </a:prstGeom>
              <a:solidFill>
                <a:schemeClr val="bg1"/>
              </a:solidFill>
              <a:ln cap="rnd">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grpSp>
        <p:nvGrpSpPr>
          <p:cNvPr id="87" name="Group 86">
            <a:extLst>
              <a:ext uri="{FF2B5EF4-FFF2-40B4-BE49-F238E27FC236}">
                <a16:creationId xmlns:a16="http://schemas.microsoft.com/office/drawing/2014/main" id="{B199F9F5-D08A-48CF-8CA9-0F650CDAAD69}"/>
              </a:ext>
            </a:extLst>
          </p:cNvPr>
          <p:cNvGrpSpPr/>
          <p:nvPr/>
        </p:nvGrpSpPr>
        <p:grpSpPr>
          <a:xfrm>
            <a:off x="6906317" y="3071466"/>
            <a:ext cx="1474178" cy="1476255"/>
            <a:chOff x="2294279" y="3505199"/>
            <a:chExt cx="1474178" cy="1476255"/>
          </a:xfrm>
        </p:grpSpPr>
        <p:sp>
          <p:nvSpPr>
            <p:cNvPr id="88" name="Google Shape;79;p14">
              <a:extLst>
                <a:ext uri="{FF2B5EF4-FFF2-40B4-BE49-F238E27FC236}">
                  <a16:creationId xmlns:a16="http://schemas.microsoft.com/office/drawing/2014/main" id="{F4544275-09E8-4C0F-B020-6E79B59A3844}"/>
                </a:ext>
              </a:extLst>
            </p:cNvPr>
            <p:cNvSpPr/>
            <p:nvPr/>
          </p:nvSpPr>
          <p:spPr>
            <a:xfrm>
              <a:off x="2294279" y="3505199"/>
              <a:ext cx="1474178" cy="1476255"/>
            </a:xfrm>
            <a:prstGeom prst="roundRect">
              <a:avLst>
                <a:gd name="adj" fmla="val 8531"/>
              </a:avLst>
            </a:prstGeom>
            <a:solidFill>
              <a:srgbClr val="FF6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solidFill>
                  <a:srgbClr val="FFFFFF"/>
                </a:solidFill>
                <a:latin typeface="Roboto"/>
                <a:ea typeface="Roboto"/>
                <a:cs typeface="Roboto"/>
                <a:sym typeface="Roboto"/>
              </a:endParaRPr>
            </a:p>
          </p:txBody>
        </p:sp>
        <p:pic>
          <p:nvPicPr>
            <p:cNvPr id="89" name="Picture 2">
              <a:extLst>
                <a:ext uri="{FF2B5EF4-FFF2-40B4-BE49-F238E27FC236}">
                  <a16:creationId xmlns:a16="http://schemas.microsoft.com/office/drawing/2014/main" id="{DB4D77D2-103D-4C46-978F-A6AD2E5C7BC2}"/>
                </a:ext>
              </a:extLst>
            </p:cNvPr>
            <p:cNvPicPr>
              <a:picLocks noChangeAspect="1" noChangeArrowheads="1"/>
            </p:cNvPicPr>
            <p:nvPr/>
          </p:nvPicPr>
          <p:blipFill rotWithShape="1">
            <a:blip r:embed="rId19"/>
            <a:srcRect l="19574"/>
            <a:stretch/>
          </p:blipFill>
          <p:spPr bwMode="auto">
            <a:xfrm>
              <a:off x="2315311" y="3912777"/>
              <a:ext cx="1422900" cy="970080"/>
            </a:xfrm>
            <a:prstGeom prst="rect">
              <a:avLst/>
            </a:prstGeom>
            <a:noFill/>
            <a:effectLst>
              <a:softEdge rad="31750"/>
            </a:effectLst>
            <a:extLst>
              <a:ext uri="{909E8E84-426E-40DD-AFC4-6F175D3DCCD1}">
                <a14:hiddenFill xmlns:a14="http://schemas.microsoft.com/office/drawing/2010/main">
                  <a:solidFill>
                    <a:srgbClr val="FFFFFF"/>
                  </a:solidFill>
                </a14:hiddenFill>
              </a:ext>
            </a:extLst>
          </p:spPr>
        </p:pic>
        <p:grpSp>
          <p:nvGrpSpPr>
            <p:cNvPr id="90" name="Group 89">
              <a:extLst>
                <a:ext uri="{FF2B5EF4-FFF2-40B4-BE49-F238E27FC236}">
                  <a16:creationId xmlns:a16="http://schemas.microsoft.com/office/drawing/2014/main" id="{C65E6A06-F118-4033-A198-D3F0D6E06CDA}"/>
                </a:ext>
              </a:extLst>
            </p:cNvPr>
            <p:cNvGrpSpPr/>
            <p:nvPr/>
          </p:nvGrpSpPr>
          <p:grpSpPr>
            <a:xfrm>
              <a:off x="2382865" y="3581120"/>
              <a:ext cx="314325" cy="314325"/>
              <a:chOff x="605265" y="3560259"/>
              <a:chExt cx="314325" cy="314325"/>
            </a:xfrm>
          </p:grpSpPr>
          <p:sp>
            <p:nvSpPr>
              <p:cNvPr id="91" name="Oval 90">
                <a:extLst>
                  <a:ext uri="{FF2B5EF4-FFF2-40B4-BE49-F238E27FC236}">
                    <a16:creationId xmlns:a16="http://schemas.microsoft.com/office/drawing/2014/main" id="{99794891-A482-439F-B033-84138C1DD10C}"/>
                  </a:ext>
                </a:extLst>
              </p:cNvPr>
              <p:cNvSpPr/>
              <p:nvPr/>
            </p:nvSpPr>
            <p:spPr>
              <a:xfrm>
                <a:off x="605265" y="3560259"/>
                <a:ext cx="314325" cy="314325"/>
              </a:xfrm>
              <a:prstGeom prst="ellipse">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BA97AAA3-D26B-446A-B046-D331BF062850}"/>
                  </a:ext>
                </a:extLst>
              </p:cNvPr>
              <p:cNvSpPr/>
              <p:nvPr/>
            </p:nvSpPr>
            <p:spPr>
              <a:xfrm>
                <a:off x="690563"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A855088D-BCEC-4B6C-936E-E99B75074E26}"/>
                  </a:ext>
                </a:extLst>
              </p:cNvPr>
              <p:cNvSpPr/>
              <p:nvPr/>
            </p:nvSpPr>
            <p:spPr>
              <a:xfrm>
                <a:off x="788965" y="3653758"/>
                <a:ext cx="45719" cy="4571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Arc 93">
                <a:extLst>
                  <a:ext uri="{FF2B5EF4-FFF2-40B4-BE49-F238E27FC236}">
                    <a16:creationId xmlns:a16="http://schemas.microsoft.com/office/drawing/2014/main" id="{8E873121-65B7-4436-BAD1-FD6D44045367}"/>
                  </a:ext>
                </a:extLst>
              </p:cNvPr>
              <p:cNvSpPr/>
              <p:nvPr/>
            </p:nvSpPr>
            <p:spPr>
              <a:xfrm flipV="1">
                <a:off x="686946" y="3754677"/>
                <a:ext cx="144121" cy="119907"/>
              </a:xfrm>
              <a:prstGeom prst="arc">
                <a:avLst>
                  <a:gd name="adj1" fmla="val 594373"/>
                  <a:gd name="adj2" fmla="val 10079055"/>
                </a:avLst>
              </a:prstGeom>
              <a:solidFill>
                <a:schemeClr val="bg1"/>
              </a:solidFill>
              <a:ln cap="rnd">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spTree>
    <p:extLst>
      <p:ext uri="{BB962C8B-B14F-4D97-AF65-F5344CB8AC3E}">
        <p14:creationId xmlns:p14="http://schemas.microsoft.com/office/powerpoint/2010/main" val="1178115887"/>
      </p:ext>
    </p:extLst>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801" fill="hold"/>
                                        <p:tgtEl>
                                          <p:spTgt spid="41"/>
                                        </p:tgtEl>
                                      </p:cBhvr>
                                    </p:cmd>
                                  </p:childTnLst>
                                </p:cTn>
                              </p:par>
                              <p:par>
                                <p:cTn id="7" presetID="10" presetClass="entr" presetSubtype="0" fill="hold" grpId="0" nodeType="withEffect">
                                  <p:stCondLst>
                                    <p:cond delay="1250"/>
                                  </p:stCondLst>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500"/>
                                        <p:tgtEl>
                                          <p:spTgt spid="3">
                                            <p:txEl>
                                              <p:pRg st="0" end="0"/>
                                            </p:txEl>
                                          </p:spTgt>
                                        </p:tgtEl>
                                      </p:cBhvr>
                                    </p:animEffect>
                                  </p:childTnLst>
                                </p:cTn>
                              </p:par>
                              <p:par>
                                <p:cTn id="10" presetID="10" presetClass="entr" presetSubtype="0" fill="hold" grpId="0" nodeType="withEffect">
                                  <p:stCondLst>
                                    <p:cond delay="2950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950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nodeType="withEffect">
                                  <p:stCondLst>
                                    <p:cond delay="1100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par>
                                <p:cTn id="19" presetID="10" presetClass="entr" presetSubtype="0" fill="hold" nodeType="withEffect">
                                  <p:stCondLst>
                                    <p:cond delay="1500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nodeType="withEffect">
                                  <p:stCondLst>
                                    <p:cond delay="19000"/>
                                  </p:stCondLst>
                                  <p:childTnLst>
                                    <p:set>
                                      <p:cBhvr>
                                        <p:cTn id="23" dur="1" fill="hold">
                                          <p:stCondLst>
                                            <p:cond delay="0"/>
                                          </p:stCondLst>
                                        </p:cTn>
                                        <p:tgtEl>
                                          <p:spTgt spid="39"/>
                                        </p:tgtEl>
                                        <p:attrNameLst>
                                          <p:attrName>style.visibility</p:attrName>
                                        </p:attrNameLst>
                                      </p:cBhvr>
                                      <p:to>
                                        <p:strVal val="visible"/>
                                      </p:to>
                                    </p:set>
                                    <p:animEffect transition="in" filter="fade">
                                      <p:cBhvr>
                                        <p:cTn id="24" dur="500"/>
                                        <p:tgtEl>
                                          <p:spTgt spid="39"/>
                                        </p:tgtEl>
                                      </p:cBhvr>
                                    </p:animEffect>
                                  </p:childTnLst>
                                </p:cTn>
                              </p:par>
                              <p:par>
                                <p:cTn id="25" presetID="10" presetClass="entr" presetSubtype="0" fill="hold" nodeType="withEffect">
                                  <p:stCondLst>
                                    <p:cond delay="23000"/>
                                  </p:stCondLst>
                                  <p:childTnLst>
                                    <p:set>
                                      <p:cBhvr>
                                        <p:cTn id="26" dur="1" fill="hold">
                                          <p:stCondLst>
                                            <p:cond delay="0"/>
                                          </p:stCondLst>
                                        </p:cTn>
                                        <p:tgtEl>
                                          <p:spTgt spid="44"/>
                                        </p:tgtEl>
                                        <p:attrNameLst>
                                          <p:attrName>style.visibility</p:attrName>
                                        </p:attrNameLst>
                                      </p:cBhvr>
                                      <p:to>
                                        <p:strVal val="visible"/>
                                      </p:to>
                                    </p:set>
                                    <p:animEffect transition="in" filter="fade">
                                      <p:cBhvr>
                                        <p:cTn id="27" dur="500"/>
                                        <p:tgtEl>
                                          <p:spTgt spid="44"/>
                                        </p:tgtEl>
                                      </p:cBhvr>
                                    </p:animEffect>
                                  </p:childTnLst>
                                </p:cTn>
                              </p:par>
                              <p:par>
                                <p:cTn id="28" presetID="10" presetClass="exit" presetSubtype="0" fill="hold" nodeType="withEffect">
                                  <p:stCondLst>
                                    <p:cond delay="32000"/>
                                  </p:stCondLst>
                                  <p:childTnLst>
                                    <p:animEffect transition="out" filter="fade">
                                      <p:cBhvr>
                                        <p:cTn id="29" dur="500"/>
                                        <p:tgtEl>
                                          <p:spTgt spid="16"/>
                                        </p:tgtEl>
                                      </p:cBhvr>
                                    </p:animEffect>
                                    <p:set>
                                      <p:cBhvr>
                                        <p:cTn id="30" dur="1" fill="hold">
                                          <p:stCondLst>
                                            <p:cond delay="499"/>
                                          </p:stCondLst>
                                        </p:cTn>
                                        <p:tgtEl>
                                          <p:spTgt spid="16"/>
                                        </p:tgtEl>
                                        <p:attrNameLst>
                                          <p:attrName>style.visibility</p:attrName>
                                        </p:attrNameLst>
                                      </p:cBhvr>
                                      <p:to>
                                        <p:strVal val="hidden"/>
                                      </p:to>
                                    </p:set>
                                  </p:childTnLst>
                                </p:cTn>
                              </p:par>
                              <p:par>
                                <p:cTn id="31" presetID="10" presetClass="exit" presetSubtype="0" fill="hold" nodeType="withEffect">
                                  <p:stCondLst>
                                    <p:cond delay="32000"/>
                                  </p:stCondLst>
                                  <p:childTnLst>
                                    <p:animEffect transition="out" filter="fade">
                                      <p:cBhvr>
                                        <p:cTn id="32" dur="500"/>
                                        <p:tgtEl>
                                          <p:spTgt spid="17"/>
                                        </p:tgtEl>
                                      </p:cBhvr>
                                    </p:animEffect>
                                    <p:set>
                                      <p:cBhvr>
                                        <p:cTn id="33" dur="1" fill="hold">
                                          <p:stCondLst>
                                            <p:cond delay="499"/>
                                          </p:stCondLst>
                                        </p:cTn>
                                        <p:tgtEl>
                                          <p:spTgt spid="17"/>
                                        </p:tgtEl>
                                        <p:attrNameLst>
                                          <p:attrName>style.visibility</p:attrName>
                                        </p:attrNameLst>
                                      </p:cBhvr>
                                      <p:to>
                                        <p:strVal val="hidden"/>
                                      </p:to>
                                    </p:set>
                                  </p:childTnLst>
                                </p:cTn>
                              </p:par>
                              <p:par>
                                <p:cTn id="34" presetID="10" presetClass="exit" presetSubtype="0" fill="hold" nodeType="withEffect">
                                  <p:stCondLst>
                                    <p:cond delay="32000"/>
                                  </p:stCondLst>
                                  <p:childTnLst>
                                    <p:animEffect transition="out" filter="fade">
                                      <p:cBhvr>
                                        <p:cTn id="35" dur="500"/>
                                        <p:tgtEl>
                                          <p:spTgt spid="18"/>
                                        </p:tgtEl>
                                      </p:cBhvr>
                                    </p:animEffect>
                                    <p:set>
                                      <p:cBhvr>
                                        <p:cTn id="36" dur="1" fill="hold">
                                          <p:stCondLst>
                                            <p:cond delay="499"/>
                                          </p:stCondLst>
                                        </p:cTn>
                                        <p:tgtEl>
                                          <p:spTgt spid="18"/>
                                        </p:tgtEl>
                                        <p:attrNameLst>
                                          <p:attrName>style.visibility</p:attrName>
                                        </p:attrNameLst>
                                      </p:cBhvr>
                                      <p:to>
                                        <p:strVal val="hidden"/>
                                      </p:to>
                                    </p:set>
                                  </p:childTnLst>
                                </p:cTn>
                              </p:par>
                              <p:par>
                                <p:cTn id="37" presetID="10" presetClass="exit" presetSubtype="0" fill="hold" nodeType="withEffect">
                                  <p:stCondLst>
                                    <p:cond delay="32000"/>
                                  </p:stCondLst>
                                  <p:childTnLst>
                                    <p:animEffect transition="out" filter="fade">
                                      <p:cBhvr>
                                        <p:cTn id="38" dur="500"/>
                                        <p:tgtEl>
                                          <p:spTgt spid="39"/>
                                        </p:tgtEl>
                                      </p:cBhvr>
                                    </p:animEffect>
                                    <p:set>
                                      <p:cBhvr>
                                        <p:cTn id="39" dur="1" fill="hold">
                                          <p:stCondLst>
                                            <p:cond delay="499"/>
                                          </p:stCondLst>
                                        </p:cTn>
                                        <p:tgtEl>
                                          <p:spTgt spid="39"/>
                                        </p:tgtEl>
                                        <p:attrNameLst>
                                          <p:attrName>style.visibility</p:attrName>
                                        </p:attrNameLst>
                                      </p:cBhvr>
                                      <p:to>
                                        <p:strVal val="hidden"/>
                                      </p:to>
                                    </p:set>
                                  </p:childTnLst>
                                </p:cTn>
                              </p:par>
                              <p:par>
                                <p:cTn id="40" presetID="10" presetClass="exit" presetSubtype="0" fill="hold" nodeType="withEffect">
                                  <p:stCondLst>
                                    <p:cond delay="32000"/>
                                  </p:stCondLst>
                                  <p:childTnLst>
                                    <p:animEffect transition="out" filter="fade">
                                      <p:cBhvr>
                                        <p:cTn id="41" dur="500"/>
                                        <p:tgtEl>
                                          <p:spTgt spid="44"/>
                                        </p:tgtEl>
                                      </p:cBhvr>
                                    </p:animEffect>
                                    <p:set>
                                      <p:cBhvr>
                                        <p:cTn id="42" dur="1" fill="hold">
                                          <p:stCondLst>
                                            <p:cond delay="499"/>
                                          </p:stCondLst>
                                        </p:cTn>
                                        <p:tgtEl>
                                          <p:spTgt spid="44"/>
                                        </p:tgtEl>
                                        <p:attrNameLst>
                                          <p:attrName>style.visibility</p:attrName>
                                        </p:attrNameLst>
                                      </p:cBhvr>
                                      <p:to>
                                        <p:strVal val="hidden"/>
                                      </p:to>
                                    </p:set>
                                  </p:childTnLst>
                                </p:cTn>
                              </p:par>
                              <p:par>
                                <p:cTn id="43" presetID="10" presetClass="entr" presetSubtype="0" fill="hold" nodeType="withEffect">
                                  <p:stCondLst>
                                    <p:cond delay="32000"/>
                                  </p:stCondLst>
                                  <p:childTnLst>
                                    <p:set>
                                      <p:cBhvr>
                                        <p:cTn id="44" dur="1" fill="hold">
                                          <p:stCondLst>
                                            <p:cond delay="0"/>
                                          </p:stCondLst>
                                        </p:cTn>
                                        <p:tgtEl>
                                          <p:spTgt spid="40"/>
                                        </p:tgtEl>
                                        <p:attrNameLst>
                                          <p:attrName>style.visibility</p:attrName>
                                        </p:attrNameLst>
                                      </p:cBhvr>
                                      <p:to>
                                        <p:strVal val="visible"/>
                                      </p:to>
                                    </p:set>
                                    <p:animEffect transition="in" filter="fade">
                                      <p:cBhvr>
                                        <p:cTn id="45" dur="500"/>
                                        <p:tgtEl>
                                          <p:spTgt spid="40"/>
                                        </p:tgtEl>
                                      </p:cBhvr>
                                    </p:animEffect>
                                  </p:childTnLst>
                                </p:cTn>
                              </p:par>
                              <p:par>
                                <p:cTn id="46" presetID="10" presetClass="entr" presetSubtype="0" fill="hold" nodeType="withEffect">
                                  <p:stCondLst>
                                    <p:cond delay="50000"/>
                                  </p:stCondLst>
                                  <p:childTnLst>
                                    <p:set>
                                      <p:cBhvr>
                                        <p:cTn id="47" dur="1" fill="hold">
                                          <p:stCondLst>
                                            <p:cond delay="0"/>
                                          </p:stCondLst>
                                        </p:cTn>
                                        <p:tgtEl>
                                          <p:spTgt spid="61"/>
                                        </p:tgtEl>
                                        <p:attrNameLst>
                                          <p:attrName>style.visibility</p:attrName>
                                        </p:attrNameLst>
                                      </p:cBhvr>
                                      <p:to>
                                        <p:strVal val="visible"/>
                                      </p:to>
                                    </p:set>
                                    <p:animEffect transition="in" filter="fade">
                                      <p:cBhvr>
                                        <p:cTn id="48" dur="500"/>
                                        <p:tgtEl>
                                          <p:spTgt spid="61"/>
                                        </p:tgtEl>
                                      </p:cBhvr>
                                    </p:animEffect>
                                  </p:childTnLst>
                                </p:cTn>
                              </p:par>
                            </p:childTnLst>
                          </p:cTn>
                        </p:par>
                        <p:par>
                          <p:cTn id="49" fill="hold">
                            <p:stCondLst>
                              <p:cond delay="58801"/>
                            </p:stCondLst>
                            <p:childTnLst>
                              <p:par>
                                <p:cTn id="50" presetID="1" presetClass="mediacall" presetSubtype="0" fill="hold" nodeType="afterEffect">
                                  <p:stCondLst>
                                    <p:cond delay="0"/>
                                  </p:stCondLst>
                                  <p:childTnLst>
                                    <p:cmd type="call" cmd="playFrom(0.0)">
                                      <p:cBhvr>
                                        <p:cTn id="51" dur="33044" fill="hold"/>
                                        <p:tgtEl>
                                          <p:spTgt spid="42"/>
                                        </p:tgtEl>
                                      </p:cBhvr>
                                    </p:cmd>
                                  </p:childTnLst>
                                </p:cTn>
                              </p:par>
                              <p:par>
                                <p:cTn id="52" presetID="10" presetClass="entr" presetSubtype="0" fill="hold" nodeType="withEffect">
                                  <p:stCondLst>
                                    <p:cond delay="8500"/>
                                  </p:stCondLst>
                                  <p:childTnLst>
                                    <p:set>
                                      <p:cBhvr>
                                        <p:cTn id="53" dur="1" fill="hold">
                                          <p:stCondLst>
                                            <p:cond delay="0"/>
                                          </p:stCondLst>
                                        </p:cTn>
                                        <p:tgtEl>
                                          <p:spTgt spid="69"/>
                                        </p:tgtEl>
                                        <p:attrNameLst>
                                          <p:attrName>style.visibility</p:attrName>
                                        </p:attrNameLst>
                                      </p:cBhvr>
                                      <p:to>
                                        <p:strVal val="visible"/>
                                      </p:to>
                                    </p:set>
                                    <p:animEffect transition="in" filter="fade">
                                      <p:cBhvr>
                                        <p:cTn id="54" dur="500"/>
                                        <p:tgtEl>
                                          <p:spTgt spid="69"/>
                                        </p:tgtEl>
                                      </p:cBhvr>
                                    </p:animEffect>
                                  </p:childTnLst>
                                </p:cTn>
                              </p:par>
                              <p:par>
                                <p:cTn id="55" presetID="10" presetClass="entr" presetSubtype="0" fill="hold" nodeType="withEffect">
                                  <p:stCondLst>
                                    <p:cond delay="20000"/>
                                  </p:stCondLst>
                                  <p:childTnLst>
                                    <p:set>
                                      <p:cBhvr>
                                        <p:cTn id="56" dur="1" fill="hold">
                                          <p:stCondLst>
                                            <p:cond delay="0"/>
                                          </p:stCondLst>
                                        </p:cTn>
                                        <p:tgtEl>
                                          <p:spTgt spid="79"/>
                                        </p:tgtEl>
                                        <p:attrNameLst>
                                          <p:attrName>style.visibility</p:attrName>
                                        </p:attrNameLst>
                                      </p:cBhvr>
                                      <p:to>
                                        <p:strVal val="visible"/>
                                      </p:to>
                                    </p:set>
                                    <p:animEffect transition="in" filter="fade">
                                      <p:cBhvr>
                                        <p:cTn id="57" dur="500"/>
                                        <p:tgtEl>
                                          <p:spTgt spid="79"/>
                                        </p:tgtEl>
                                      </p:cBhvr>
                                    </p:animEffect>
                                  </p:childTnLst>
                                </p:cTn>
                              </p:par>
                              <p:par>
                                <p:cTn id="58" presetID="10" presetClass="entr" presetSubtype="0" fill="hold" nodeType="withEffect">
                                  <p:stCondLst>
                                    <p:cond delay="30000"/>
                                  </p:stCondLst>
                                  <p:childTnLst>
                                    <p:set>
                                      <p:cBhvr>
                                        <p:cTn id="59" dur="1" fill="hold">
                                          <p:stCondLst>
                                            <p:cond delay="0"/>
                                          </p:stCondLst>
                                        </p:cTn>
                                        <p:tgtEl>
                                          <p:spTgt spid="87"/>
                                        </p:tgtEl>
                                        <p:attrNameLst>
                                          <p:attrName>style.visibility</p:attrName>
                                        </p:attrNameLst>
                                      </p:cBhvr>
                                      <p:to>
                                        <p:strVal val="visible"/>
                                      </p:to>
                                    </p:set>
                                    <p:animEffect transition="in" filter="fade">
                                      <p:cBhvr>
                                        <p:cTn id="60"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61" fill="hold" display="0">
                  <p:stCondLst>
                    <p:cond delay="indefinite"/>
                  </p:stCondLst>
                  <p:endCondLst>
                    <p:cond evt="onStopAudio" delay="0">
                      <p:tgtEl>
                        <p:sldTgt/>
                      </p:tgtEl>
                    </p:cond>
                  </p:endCondLst>
                </p:cTn>
                <p:tgtEl>
                  <p:spTgt spid="4"/>
                </p:tgtEl>
              </p:cMediaNode>
            </p:audio>
            <p:audio>
              <p:cMediaNode vol="80000" showWhenStopped="0">
                <p:cTn id="62" fill="hold" display="0">
                  <p:stCondLst>
                    <p:cond delay="indefinite"/>
                  </p:stCondLst>
                  <p:endCondLst>
                    <p:cond evt="onStopAudio" delay="0">
                      <p:tgtEl>
                        <p:sldTgt/>
                      </p:tgtEl>
                    </p:cond>
                  </p:endCondLst>
                </p:cTn>
                <p:tgtEl>
                  <p:spTgt spid="41"/>
                </p:tgtEl>
              </p:cMediaNode>
            </p:audio>
            <p:audio>
              <p:cMediaNode vol="80000" showWhenStopped="0">
                <p:cTn id="63" fill="hold" display="0">
                  <p:stCondLst>
                    <p:cond delay="indefinite"/>
                  </p:stCondLst>
                  <p:endCondLst>
                    <p:cond evt="onStopAudio" delay="0">
                      <p:tgtEl>
                        <p:sldTgt/>
                      </p:tgtEl>
                    </p:cond>
                  </p:endCondLst>
                </p:cTn>
                <p:tgtEl>
                  <p:spTgt spid="42"/>
                </p:tgtEl>
              </p:cMediaNode>
            </p:audio>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grpSp>
        <p:nvGrpSpPr>
          <p:cNvPr id="74" name="Google Shape;74;p14"/>
          <p:cNvGrpSpPr/>
          <p:nvPr/>
        </p:nvGrpSpPr>
        <p:grpSpPr>
          <a:xfrm>
            <a:off x="4645175" y="1676775"/>
            <a:ext cx="4240775" cy="2639100"/>
            <a:chOff x="4645175" y="1676775"/>
            <a:chExt cx="4240775" cy="2639100"/>
          </a:xfrm>
        </p:grpSpPr>
        <p:sp>
          <p:nvSpPr>
            <p:cNvPr id="75" name="Google Shape;75;p14"/>
            <p:cNvSpPr/>
            <p:nvPr/>
          </p:nvSpPr>
          <p:spPr>
            <a:xfrm>
              <a:off x="5129350" y="1676775"/>
              <a:ext cx="3756600" cy="2639100"/>
            </a:xfrm>
            <a:prstGeom prst="roundRect">
              <a:avLst>
                <a:gd name="adj" fmla="val 10454"/>
              </a:avLst>
            </a:prstGeom>
            <a:noFill/>
            <a:ln w="28575" cap="flat" cmpd="sng">
              <a:solidFill>
                <a:srgbClr val="B7B7B7"/>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p:nvPr/>
          </p:nvSpPr>
          <p:spPr>
            <a:xfrm>
              <a:off x="4645175" y="2459000"/>
              <a:ext cx="973800" cy="1075500"/>
            </a:xfrm>
            <a:prstGeom prst="foldedCorner">
              <a:avLst>
                <a:gd name="adj" fmla="val 16667"/>
              </a:avLst>
            </a:prstGeom>
            <a:solidFill>
              <a:srgbClr val="CCCCCC"/>
            </a:solidFill>
            <a:ln>
              <a:noFill/>
            </a:ln>
          </p:spPr>
          <p:txBody>
            <a:bodyPr spcFirstLastPara="1" wrap="square" lIns="27425" tIns="91425" rIns="27425" bIns="91425" anchor="ctr" anchorCtr="0">
              <a:noAutofit/>
            </a:bodyPr>
            <a:lstStyle/>
            <a:p>
              <a:pPr marL="0" lvl="0" indent="0" algn="l" rtl="0">
                <a:spcBef>
                  <a:spcPts val="0"/>
                </a:spcBef>
                <a:spcAft>
                  <a:spcPts val="0"/>
                </a:spcAft>
                <a:buNone/>
              </a:pPr>
              <a:r>
                <a:rPr lang="en" sz="400" dirty="0">
                  <a:latin typeface="Roboto Mono Medium"/>
                  <a:ea typeface="Roboto Mono Medium"/>
                  <a:cs typeface="Roboto Mono Medium"/>
                  <a:sym typeface="Roboto Mono Medium"/>
                </a:rPr>
                <a:t>[</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“type”: “compute”,</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“image”: “projects/…”,</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“cpus”: “4”,</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“mem”: “4GB”,</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“region”: “us-east”,</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“zone”: “a”</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“type”: “network”,</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“config”: “dhcp”,</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“cidr”: 10.0.0.0/128”,</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  }</a:t>
              </a:r>
              <a:endParaRPr sz="400" dirty="0">
                <a:latin typeface="Roboto Mono Medium"/>
                <a:ea typeface="Roboto Mono Medium"/>
                <a:cs typeface="Roboto Mono Medium"/>
                <a:sym typeface="Roboto Mono Medium"/>
              </a:endParaRPr>
            </a:p>
            <a:p>
              <a:pPr marL="0" lvl="0" indent="0" algn="l" rtl="0">
                <a:spcBef>
                  <a:spcPts val="0"/>
                </a:spcBef>
                <a:spcAft>
                  <a:spcPts val="0"/>
                </a:spcAft>
                <a:buNone/>
              </a:pPr>
              <a:r>
                <a:rPr lang="en" sz="400" dirty="0">
                  <a:latin typeface="Roboto Mono Medium"/>
                  <a:ea typeface="Roboto Mono Medium"/>
                  <a:cs typeface="Roboto Mono Medium"/>
                  <a:sym typeface="Roboto Mono Medium"/>
                </a:rPr>
                <a:t>]</a:t>
              </a:r>
              <a:endParaRPr sz="400" dirty="0">
                <a:latin typeface="Roboto Mono Medium"/>
                <a:ea typeface="Roboto Mono Medium"/>
                <a:cs typeface="Roboto Mono Medium"/>
                <a:sym typeface="Roboto Mono Medium"/>
              </a:endParaRPr>
            </a:p>
          </p:txBody>
        </p:sp>
      </p:grpSp>
      <p:sp>
        <p:nvSpPr>
          <p:cNvPr id="77" name="Google Shape;77;p14"/>
          <p:cNvSpPr txBox="1">
            <a:spLocks noGrp="1"/>
          </p:cNvSpPr>
          <p:nvPr>
            <p:ph type="title"/>
          </p:nvPr>
        </p:nvSpPr>
        <p:spPr>
          <a:xfrm>
            <a:off x="471900" y="229713"/>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IaC Overview</a:t>
            </a:r>
            <a:endParaRPr dirty="0"/>
          </a:p>
        </p:txBody>
      </p:sp>
      <p:sp>
        <p:nvSpPr>
          <p:cNvPr id="78" name="Google Shape;78;p14"/>
          <p:cNvSpPr txBox="1">
            <a:spLocks noGrp="1"/>
          </p:cNvSpPr>
          <p:nvPr>
            <p:ph type="body" idx="1"/>
          </p:nvPr>
        </p:nvSpPr>
        <p:spPr>
          <a:xfrm>
            <a:off x="471900" y="1516425"/>
            <a:ext cx="4100100" cy="3112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a:t>Infrastructure as Code </a:t>
            </a:r>
            <a:r>
              <a:rPr lang="en" dirty="0"/>
              <a:t>(IaC) refers to:</a:t>
            </a:r>
            <a:endParaRPr dirty="0"/>
          </a:p>
        </p:txBody>
      </p:sp>
      <p:sp>
        <p:nvSpPr>
          <p:cNvPr id="79" name="Google Shape;79;p14"/>
          <p:cNvSpPr/>
          <p:nvPr/>
        </p:nvSpPr>
        <p:spPr>
          <a:xfrm>
            <a:off x="471900" y="1999125"/>
            <a:ext cx="4027800" cy="969300"/>
          </a:xfrm>
          <a:prstGeom prst="roundRect">
            <a:avLst>
              <a:gd name="adj" fmla="val 16667"/>
            </a:avLst>
          </a:prstGeom>
          <a:solidFill>
            <a:srgbClr val="62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rgbClr val="FFFFFF"/>
                </a:solidFill>
                <a:latin typeface="Roboto"/>
                <a:ea typeface="Roboto"/>
                <a:cs typeface="Roboto"/>
                <a:sym typeface="Roboto"/>
              </a:rPr>
              <a:t>Describing infrastructure through the use of machine-readable files</a:t>
            </a:r>
            <a:endParaRPr sz="1800" dirty="0">
              <a:solidFill>
                <a:srgbClr val="FFFFFF"/>
              </a:solidFill>
              <a:latin typeface="Roboto"/>
              <a:ea typeface="Roboto"/>
              <a:cs typeface="Roboto"/>
              <a:sym typeface="Roboto"/>
            </a:endParaRPr>
          </a:p>
        </p:txBody>
      </p:sp>
      <p:sp>
        <p:nvSpPr>
          <p:cNvPr id="80" name="Google Shape;80;p14"/>
          <p:cNvSpPr/>
          <p:nvPr/>
        </p:nvSpPr>
        <p:spPr>
          <a:xfrm>
            <a:off x="471900" y="3053300"/>
            <a:ext cx="4027800" cy="969300"/>
          </a:xfrm>
          <a:prstGeom prst="roundRect">
            <a:avLst>
              <a:gd name="adj" fmla="val 16667"/>
            </a:avLst>
          </a:prstGeom>
          <a:solidFill>
            <a:srgbClr val="622DA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800" dirty="0">
                <a:solidFill>
                  <a:srgbClr val="FFFFFF"/>
                </a:solidFill>
                <a:latin typeface="Roboto"/>
                <a:ea typeface="Roboto"/>
                <a:cs typeface="Roboto"/>
                <a:sym typeface="Roboto"/>
              </a:rPr>
              <a:t>Delegating management to systems can can read and act on these files</a:t>
            </a:r>
            <a:endParaRPr sz="1800" dirty="0">
              <a:solidFill>
                <a:srgbClr val="FFFFFF"/>
              </a:solidFill>
              <a:latin typeface="Roboto"/>
              <a:ea typeface="Roboto"/>
              <a:cs typeface="Roboto"/>
              <a:sym typeface="Roboto"/>
            </a:endParaRPr>
          </a:p>
        </p:txBody>
      </p:sp>
      <p:grpSp>
        <p:nvGrpSpPr>
          <p:cNvPr id="81" name="Google Shape;81;p14"/>
          <p:cNvGrpSpPr/>
          <p:nvPr/>
        </p:nvGrpSpPr>
        <p:grpSpPr>
          <a:xfrm>
            <a:off x="5764439" y="1832724"/>
            <a:ext cx="1323100" cy="901428"/>
            <a:chOff x="5764439" y="1832724"/>
            <a:chExt cx="1323100" cy="901428"/>
          </a:xfrm>
        </p:grpSpPr>
        <p:grpSp>
          <p:nvGrpSpPr>
            <p:cNvPr id="82" name="Google Shape;82;p14"/>
            <p:cNvGrpSpPr/>
            <p:nvPr/>
          </p:nvGrpSpPr>
          <p:grpSpPr>
            <a:xfrm>
              <a:off x="6584710" y="1832724"/>
              <a:ext cx="502830" cy="901428"/>
              <a:chOff x="2285225" y="3072525"/>
              <a:chExt cx="683100" cy="1224600"/>
            </a:xfrm>
          </p:grpSpPr>
          <p:sp>
            <p:nvSpPr>
              <p:cNvPr id="83" name="Google Shape;83;p14"/>
              <p:cNvSpPr/>
              <p:nvPr/>
            </p:nvSpPr>
            <p:spPr>
              <a:xfrm>
                <a:off x="2285225" y="3072525"/>
                <a:ext cx="683100" cy="1224600"/>
              </a:xfrm>
              <a:prstGeom prst="roundRect">
                <a:avLst>
                  <a:gd name="adj" fmla="val 10154"/>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4" name="Google Shape;84;p14"/>
              <p:cNvSpPr/>
              <p:nvPr/>
            </p:nvSpPr>
            <p:spPr>
              <a:xfrm>
                <a:off x="2462225" y="320877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4"/>
              <p:cNvSpPr/>
              <p:nvPr/>
            </p:nvSpPr>
            <p:spPr>
              <a:xfrm>
                <a:off x="2462225" y="3371500"/>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4"/>
              <p:cNvSpPr/>
              <p:nvPr/>
            </p:nvSpPr>
            <p:spPr>
              <a:xfrm>
                <a:off x="2462225" y="353422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4"/>
              <p:cNvSpPr/>
              <p:nvPr/>
            </p:nvSpPr>
            <p:spPr>
              <a:xfrm>
                <a:off x="2554925" y="3730475"/>
                <a:ext cx="143700" cy="143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4"/>
              <p:cNvSpPr/>
              <p:nvPr/>
            </p:nvSpPr>
            <p:spPr>
              <a:xfrm>
                <a:off x="2533025" y="3960425"/>
                <a:ext cx="187500" cy="18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14"/>
            <p:cNvGrpSpPr/>
            <p:nvPr/>
          </p:nvGrpSpPr>
          <p:grpSpPr>
            <a:xfrm>
              <a:off x="5764439" y="1898863"/>
              <a:ext cx="973860" cy="835289"/>
              <a:chOff x="834850" y="3162500"/>
              <a:chExt cx="1323000" cy="1134750"/>
            </a:xfrm>
          </p:grpSpPr>
          <p:sp>
            <p:nvSpPr>
              <p:cNvPr id="90" name="Google Shape;90;p14"/>
              <p:cNvSpPr/>
              <p:nvPr/>
            </p:nvSpPr>
            <p:spPr>
              <a:xfrm>
                <a:off x="834850" y="3162500"/>
                <a:ext cx="1323000" cy="905700"/>
              </a:xfrm>
              <a:prstGeom prst="roundRect">
                <a:avLst>
                  <a:gd name="adj" fmla="val 10154"/>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4"/>
              <p:cNvSpPr/>
              <p:nvPr/>
            </p:nvSpPr>
            <p:spPr>
              <a:xfrm>
                <a:off x="881125" y="3208775"/>
                <a:ext cx="1234200" cy="689400"/>
              </a:xfrm>
              <a:prstGeom prst="roundRect">
                <a:avLst>
                  <a:gd name="adj" fmla="val 816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4"/>
              <p:cNvSpPr/>
              <p:nvPr/>
            </p:nvSpPr>
            <p:spPr>
              <a:xfrm>
                <a:off x="1333675" y="3960425"/>
                <a:ext cx="329100" cy="45900"/>
              </a:xfrm>
              <a:prstGeom prst="roundRect">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4"/>
              <p:cNvSpPr/>
              <p:nvPr/>
            </p:nvSpPr>
            <p:spPr>
              <a:xfrm>
                <a:off x="1198450" y="4212650"/>
                <a:ext cx="595800" cy="84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 name="Google Shape;94;p14"/>
              <p:cNvSpPr/>
              <p:nvPr/>
            </p:nvSpPr>
            <p:spPr>
              <a:xfrm>
                <a:off x="1314100" y="4068575"/>
                <a:ext cx="364500" cy="143700"/>
              </a:xfrm>
              <a:prstGeom prst="trapezoid">
                <a:avLst>
                  <a:gd name="adj" fmla="val 25000"/>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grpSp>
        <p:nvGrpSpPr>
          <p:cNvPr id="95" name="Google Shape;95;p14"/>
          <p:cNvGrpSpPr/>
          <p:nvPr/>
        </p:nvGrpSpPr>
        <p:grpSpPr>
          <a:xfrm>
            <a:off x="7370889" y="1832724"/>
            <a:ext cx="1323100" cy="901428"/>
            <a:chOff x="7370889" y="1832724"/>
            <a:chExt cx="1323100" cy="901428"/>
          </a:xfrm>
        </p:grpSpPr>
        <p:grpSp>
          <p:nvGrpSpPr>
            <p:cNvPr id="96" name="Google Shape;96;p14"/>
            <p:cNvGrpSpPr/>
            <p:nvPr/>
          </p:nvGrpSpPr>
          <p:grpSpPr>
            <a:xfrm>
              <a:off x="8191160" y="1832724"/>
              <a:ext cx="502830" cy="901428"/>
              <a:chOff x="2285225" y="3072525"/>
              <a:chExt cx="683100" cy="1224600"/>
            </a:xfrm>
          </p:grpSpPr>
          <p:sp>
            <p:nvSpPr>
              <p:cNvPr id="97" name="Google Shape;97;p14"/>
              <p:cNvSpPr/>
              <p:nvPr/>
            </p:nvSpPr>
            <p:spPr>
              <a:xfrm>
                <a:off x="2285225" y="3072525"/>
                <a:ext cx="683100" cy="1224600"/>
              </a:xfrm>
              <a:prstGeom prst="roundRect">
                <a:avLst>
                  <a:gd name="adj" fmla="val 10154"/>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 name="Google Shape;98;p14"/>
              <p:cNvSpPr/>
              <p:nvPr/>
            </p:nvSpPr>
            <p:spPr>
              <a:xfrm>
                <a:off x="2462225" y="320877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2462225" y="3371500"/>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4"/>
              <p:cNvSpPr/>
              <p:nvPr/>
            </p:nvSpPr>
            <p:spPr>
              <a:xfrm>
                <a:off x="2462225" y="353422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4"/>
              <p:cNvSpPr/>
              <p:nvPr/>
            </p:nvSpPr>
            <p:spPr>
              <a:xfrm>
                <a:off x="2554925" y="3730475"/>
                <a:ext cx="143700" cy="143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a:off x="2533025" y="3960425"/>
                <a:ext cx="187500" cy="18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14"/>
            <p:cNvGrpSpPr/>
            <p:nvPr/>
          </p:nvGrpSpPr>
          <p:grpSpPr>
            <a:xfrm>
              <a:off x="7370889" y="1898863"/>
              <a:ext cx="973860" cy="835289"/>
              <a:chOff x="834850" y="3162500"/>
              <a:chExt cx="1323000" cy="1134750"/>
            </a:xfrm>
          </p:grpSpPr>
          <p:sp>
            <p:nvSpPr>
              <p:cNvPr id="104" name="Google Shape;104;p14"/>
              <p:cNvSpPr/>
              <p:nvPr/>
            </p:nvSpPr>
            <p:spPr>
              <a:xfrm>
                <a:off x="834850" y="3162500"/>
                <a:ext cx="1323000" cy="905700"/>
              </a:xfrm>
              <a:prstGeom prst="roundRect">
                <a:avLst>
                  <a:gd name="adj" fmla="val 10154"/>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a:off x="881125" y="3208775"/>
                <a:ext cx="1234200" cy="689400"/>
              </a:xfrm>
              <a:prstGeom prst="roundRect">
                <a:avLst>
                  <a:gd name="adj" fmla="val 816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a:off x="1333675" y="3960425"/>
                <a:ext cx="329100" cy="45900"/>
              </a:xfrm>
              <a:prstGeom prst="roundRect">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a:off x="1198450" y="4212650"/>
                <a:ext cx="595800" cy="84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8" name="Google Shape;108;p14"/>
              <p:cNvSpPr/>
              <p:nvPr/>
            </p:nvSpPr>
            <p:spPr>
              <a:xfrm>
                <a:off x="1314100" y="4068575"/>
                <a:ext cx="364500" cy="143700"/>
              </a:xfrm>
              <a:prstGeom prst="trapezoid">
                <a:avLst>
                  <a:gd name="adj" fmla="val 25000"/>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grpSp>
        <p:nvGrpSpPr>
          <p:cNvPr id="109" name="Google Shape;109;p14"/>
          <p:cNvGrpSpPr/>
          <p:nvPr/>
        </p:nvGrpSpPr>
        <p:grpSpPr>
          <a:xfrm>
            <a:off x="5764439" y="3228737"/>
            <a:ext cx="1323100" cy="901428"/>
            <a:chOff x="5764439" y="3228737"/>
            <a:chExt cx="1323100" cy="901428"/>
          </a:xfrm>
        </p:grpSpPr>
        <p:grpSp>
          <p:nvGrpSpPr>
            <p:cNvPr id="110" name="Google Shape;110;p14"/>
            <p:cNvGrpSpPr/>
            <p:nvPr/>
          </p:nvGrpSpPr>
          <p:grpSpPr>
            <a:xfrm>
              <a:off x="6584710" y="3228737"/>
              <a:ext cx="502830" cy="901428"/>
              <a:chOff x="2285225" y="3072525"/>
              <a:chExt cx="683100" cy="1224600"/>
            </a:xfrm>
          </p:grpSpPr>
          <p:sp>
            <p:nvSpPr>
              <p:cNvPr id="111" name="Google Shape;111;p14"/>
              <p:cNvSpPr/>
              <p:nvPr/>
            </p:nvSpPr>
            <p:spPr>
              <a:xfrm>
                <a:off x="2285225" y="3072525"/>
                <a:ext cx="683100" cy="1224600"/>
              </a:xfrm>
              <a:prstGeom prst="roundRect">
                <a:avLst>
                  <a:gd name="adj" fmla="val 10154"/>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2" name="Google Shape;112;p14"/>
              <p:cNvSpPr/>
              <p:nvPr/>
            </p:nvSpPr>
            <p:spPr>
              <a:xfrm>
                <a:off x="2462225" y="320877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4"/>
              <p:cNvSpPr/>
              <p:nvPr/>
            </p:nvSpPr>
            <p:spPr>
              <a:xfrm>
                <a:off x="2462225" y="3371500"/>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4"/>
              <p:cNvSpPr/>
              <p:nvPr/>
            </p:nvSpPr>
            <p:spPr>
              <a:xfrm>
                <a:off x="2462225" y="353422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4"/>
              <p:cNvSpPr/>
              <p:nvPr/>
            </p:nvSpPr>
            <p:spPr>
              <a:xfrm>
                <a:off x="2554925" y="3730475"/>
                <a:ext cx="143700" cy="143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4"/>
              <p:cNvSpPr/>
              <p:nvPr/>
            </p:nvSpPr>
            <p:spPr>
              <a:xfrm>
                <a:off x="2533025" y="3960425"/>
                <a:ext cx="187500" cy="18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14"/>
            <p:cNvGrpSpPr/>
            <p:nvPr/>
          </p:nvGrpSpPr>
          <p:grpSpPr>
            <a:xfrm>
              <a:off x="5764439" y="3294875"/>
              <a:ext cx="973860" cy="835289"/>
              <a:chOff x="834850" y="3162500"/>
              <a:chExt cx="1323000" cy="1134750"/>
            </a:xfrm>
          </p:grpSpPr>
          <p:sp>
            <p:nvSpPr>
              <p:cNvPr id="118" name="Google Shape;118;p14"/>
              <p:cNvSpPr/>
              <p:nvPr/>
            </p:nvSpPr>
            <p:spPr>
              <a:xfrm>
                <a:off x="834850" y="3162500"/>
                <a:ext cx="1323000" cy="905700"/>
              </a:xfrm>
              <a:prstGeom prst="roundRect">
                <a:avLst>
                  <a:gd name="adj" fmla="val 10154"/>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4"/>
              <p:cNvSpPr/>
              <p:nvPr/>
            </p:nvSpPr>
            <p:spPr>
              <a:xfrm>
                <a:off x="881125" y="3208775"/>
                <a:ext cx="1234200" cy="689400"/>
              </a:xfrm>
              <a:prstGeom prst="roundRect">
                <a:avLst>
                  <a:gd name="adj" fmla="val 816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4"/>
              <p:cNvSpPr/>
              <p:nvPr/>
            </p:nvSpPr>
            <p:spPr>
              <a:xfrm>
                <a:off x="1333675" y="3960425"/>
                <a:ext cx="329100" cy="45900"/>
              </a:xfrm>
              <a:prstGeom prst="roundRect">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4"/>
              <p:cNvSpPr/>
              <p:nvPr/>
            </p:nvSpPr>
            <p:spPr>
              <a:xfrm>
                <a:off x="1198450" y="4212650"/>
                <a:ext cx="595800" cy="84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2" name="Google Shape;122;p14"/>
              <p:cNvSpPr/>
              <p:nvPr/>
            </p:nvSpPr>
            <p:spPr>
              <a:xfrm>
                <a:off x="1314100" y="4068575"/>
                <a:ext cx="364500" cy="143700"/>
              </a:xfrm>
              <a:prstGeom prst="trapezoid">
                <a:avLst>
                  <a:gd name="adj" fmla="val 25000"/>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grpSp>
        <p:nvGrpSpPr>
          <p:cNvPr id="123" name="Google Shape;123;p14"/>
          <p:cNvGrpSpPr/>
          <p:nvPr/>
        </p:nvGrpSpPr>
        <p:grpSpPr>
          <a:xfrm>
            <a:off x="7370889" y="3228737"/>
            <a:ext cx="1323100" cy="901428"/>
            <a:chOff x="7370889" y="3228737"/>
            <a:chExt cx="1323100" cy="901428"/>
          </a:xfrm>
        </p:grpSpPr>
        <p:grpSp>
          <p:nvGrpSpPr>
            <p:cNvPr id="124" name="Google Shape;124;p14"/>
            <p:cNvGrpSpPr/>
            <p:nvPr/>
          </p:nvGrpSpPr>
          <p:grpSpPr>
            <a:xfrm>
              <a:off x="8191160" y="3228737"/>
              <a:ext cx="502830" cy="901428"/>
              <a:chOff x="2285225" y="3072525"/>
              <a:chExt cx="683100" cy="1224600"/>
            </a:xfrm>
          </p:grpSpPr>
          <p:sp>
            <p:nvSpPr>
              <p:cNvPr id="125" name="Google Shape;125;p14"/>
              <p:cNvSpPr/>
              <p:nvPr/>
            </p:nvSpPr>
            <p:spPr>
              <a:xfrm>
                <a:off x="2285225" y="3072525"/>
                <a:ext cx="683100" cy="1224600"/>
              </a:xfrm>
              <a:prstGeom prst="roundRect">
                <a:avLst>
                  <a:gd name="adj" fmla="val 10154"/>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 name="Google Shape;126;p14"/>
              <p:cNvSpPr/>
              <p:nvPr/>
            </p:nvSpPr>
            <p:spPr>
              <a:xfrm>
                <a:off x="2462225" y="320877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a:off x="2462225" y="3371500"/>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4"/>
              <p:cNvSpPr/>
              <p:nvPr/>
            </p:nvSpPr>
            <p:spPr>
              <a:xfrm>
                <a:off x="2462225" y="353422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2554925" y="3730475"/>
                <a:ext cx="143700" cy="143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4"/>
              <p:cNvSpPr/>
              <p:nvPr/>
            </p:nvSpPr>
            <p:spPr>
              <a:xfrm>
                <a:off x="2533025" y="3960425"/>
                <a:ext cx="187500" cy="18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14"/>
            <p:cNvGrpSpPr/>
            <p:nvPr/>
          </p:nvGrpSpPr>
          <p:grpSpPr>
            <a:xfrm>
              <a:off x="7370889" y="3294875"/>
              <a:ext cx="973860" cy="835289"/>
              <a:chOff x="834850" y="3162500"/>
              <a:chExt cx="1323000" cy="1134750"/>
            </a:xfrm>
          </p:grpSpPr>
          <p:sp>
            <p:nvSpPr>
              <p:cNvPr id="132" name="Google Shape;132;p14"/>
              <p:cNvSpPr/>
              <p:nvPr/>
            </p:nvSpPr>
            <p:spPr>
              <a:xfrm>
                <a:off x="834850" y="3162500"/>
                <a:ext cx="1323000" cy="905700"/>
              </a:xfrm>
              <a:prstGeom prst="roundRect">
                <a:avLst>
                  <a:gd name="adj" fmla="val 10154"/>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p:nvPr/>
            </p:nvSpPr>
            <p:spPr>
              <a:xfrm>
                <a:off x="881125" y="3208775"/>
                <a:ext cx="1234200" cy="689400"/>
              </a:xfrm>
              <a:prstGeom prst="roundRect">
                <a:avLst>
                  <a:gd name="adj" fmla="val 816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4"/>
              <p:cNvSpPr/>
              <p:nvPr/>
            </p:nvSpPr>
            <p:spPr>
              <a:xfrm>
                <a:off x="1333675" y="3960425"/>
                <a:ext cx="329100" cy="45900"/>
              </a:xfrm>
              <a:prstGeom prst="roundRect">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p:nvPr/>
            </p:nvSpPr>
            <p:spPr>
              <a:xfrm>
                <a:off x="1198450" y="4212650"/>
                <a:ext cx="595800" cy="84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6" name="Google Shape;136;p14"/>
              <p:cNvSpPr/>
              <p:nvPr/>
            </p:nvSpPr>
            <p:spPr>
              <a:xfrm>
                <a:off x="1314100" y="4068575"/>
                <a:ext cx="364500" cy="143700"/>
              </a:xfrm>
              <a:prstGeom prst="trapezoid">
                <a:avLst>
                  <a:gd name="adj" fmla="val 25000"/>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grpSp>
        <p:nvGrpSpPr>
          <p:cNvPr id="24" name="Group 23">
            <a:extLst>
              <a:ext uri="{FF2B5EF4-FFF2-40B4-BE49-F238E27FC236}">
                <a16:creationId xmlns:a16="http://schemas.microsoft.com/office/drawing/2014/main" id="{1CBA3301-D136-4E75-B90C-0334AF6D59D4}"/>
              </a:ext>
            </a:extLst>
          </p:cNvPr>
          <p:cNvGrpSpPr/>
          <p:nvPr/>
        </p:nvGrpSpPr>
        <p:grpSpPr>
          <a:xfrm>
            <a:off x="6905986" y="2283438"/>
            <a:ext cx="1536590" cy="2415436"/>
            <a:chOff x="6905986" y="2283438"/>
            <a:chExt cx="1536590" cy="2415436"/>
          </a:xfrm>
        </p:grpSpPr>
        <p:pic>
          <p:nvPicPr>
            <p:cNvPr id="4" name="Picture 3">
              <a:extLst>
                <a:ext uri="{FF2B5EF4-FFF2-40B4-BE49-F238E27FC236}">
                  <a16:creationId xmlns:a16="http://schemas.microsoft.com/office/drawing/2014/main" id="{9EF0BB76-7B9F-4AC3-9B69-749EA5A6051D}"/>
                </a:ext>
              </a:extLst>
            </p:cNvPr>
            <p:cNvPicPr>
              <a:picLocks noChangeAspect="1"/>
            </p:cNvPicPr>
            <p:nvPr/>
          </p:nvPicPr>
          <p:blipFill>
            <a:blip r:embed="rId5"/>
            <a:stretch>
              <a:fillRect/>
            </a:stretch>
          </p:blipFill>
          <p:spPr>
            <a:xfrm>
              <a:off x="6905986" y="4217906"/>
              <a:ext cx="641291" cy="480968"/>
            </a:xfrm>
            <a:prstGeom prst="rect">
              <a:avLst/>
            </a:prstGeom>
          </p:spPr>
        </p:pic>
        <p:cxnSp>
          <p:nvCxnSpPr>
            <p:cNvPr id="70" name="Connector: Elbow 69">
              <a:extLst>
                <a:ext uri="{FF2B5EF4-FFF2-40B4-BE49-F238E27FC236}">
                  <a16:creationId xmlns:a16="http://schemas.microsoft.com/office/drawing/2014/main" id="{A26C72AB-85BF-4F32-84C6-45D9C007CA66}"/>
                </a:ext>
              </a:extLst>
            </p:cNvPr>
            <p:cNvCxnSpPr>
              <a:cxnSpLocks/>
              <a:stCxn id="83" idx="3"/>
              <a:endCxn id="4" idx="0"/>
            </p:cNvCxnSpPr>
            <p:nvPr/>
          </p:nvCxnSpPr>
          <p:spPr>
            <a:xfrm>
              <a:off x="7087540" y="2283438"/>
              <a:ext cx="139092" cy="1934468"/>
            </a:xfrm>
            <a:prstGeom prst="bentConnector2">
              <a:avLst/>
            </a:prstGeom>
            <a:ln w="25400">
              <a:solidFill>
                <a:srgbClr val="737373"/>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1" name="Connector: Elbow 70">
              <a:extLst>
                <a:ext uri="{FF2B5EF4-FFF2-40B4-BE49-F238E27FC236}">
                  <a16:creationId xmlns:a16="http://schemas.microsoft.com/office/drawing/2014/main" id="{C68C7B44-337C-47D0-9845-E05F2DF300F4}"/>
                </a:ext>
              </a:extLst>
            </p:cNvPr>
            <p:cNvCxnSpPr>
              <a:cxnSpLocks/>
              <a:stCxn id="4" idx="0"/>
              <a:endCxn id="111" idx="3"/>
            </p:cNvCxnSpPr>
            <p:nvPr/>
          </p:nvCxnSpPr>
          <p:spPr>
            <a:xfrm rot="16200000" flipV="1">
              <a:off x="6887859" y="3879133"/>
              <a:ext cx="538455" cy="139092"/>
            </a:xfrm>
            <a:prstGeom prst="bentConnector2">
              <a:avLst/>
            </a:prstGeom>
            <a:ln w="25400">
              <a:solidFill>
                <a:srgbClr val="737373"/>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137" name="Connector: Elbow 136">
              <a:extLst>
                <a:ext uri="{FF2B5EF4-FFF2-40B4-BE49-F238E27FC236}">
                  <a16:creationId xmlns:a16="http://schemas.microsoft.com/office/drawing/2014/main" id="{8AC51414-CCEE-4294-933B-160B511D72BE}"/>
                </a:ext>
              </a:extLst>
            </p:cNvPr>
            <p:cNvCxnSpPr>
              <a:cxnSpLocks/>
              <a:stCxn id="97" idx="2"/>
              <a:endCxn id="14" idx="3"/>
            </p:cNvCxnSpPr>
            <p:nvPr/>
          </p:nvCxnSpPr>
          <p:spPr>
            <a:xfrm rot="5400000">
              <a:off x="7705976" y="2254809"/>
              <a:ext cx="257256" cy="1215943"/>
            </a:xfrm>
            <a:prstGeom prst="bentConnector2">
              <a:avLst/>
            </a:prstGeom>
            <a:ln w="25400">
              <a:solidFill>
                <a:srgbClr val="737373"/>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38" name="Connector: Elbow 137">
              <a:extLst>
                <a:ext uri="{FF2B5EF4-FFF2-40B4-BE49-F238E27FC236}">
                  <a16:creationId xmlns:a16="http://schemas.microsoft.com/office/drawing/2014/main" id="{01E60828-03EC-40D4-B291-8A37A087D254}"/>
                </a:ext>
              </a:extLst>
            </p:cNvPr>
            <p:cNvCxnSpPr>
              <a:cxnSpLocks/>
              <a:stCxn id="125" idx="0"/>
              <a:endCxn id="14" idx="3"/>
            </p:cNvCxnSpPr>
            <p:nvPr/>
          </p:nvCxnSpPr>
          <p:spPr>
            <a:xfrm rot="16200000" flipV="1">
              <a:off x="7715940" y="2502101"/>
              <a:ext cx="237329" cy="1215943"/>
            </a:xfrm>
            <a:prstGeom prst="bentConnector2">
              <a:avLst/>
            </a:prstGeom>
            <a:ln w="25400">
              <a:solidFill>
                <a:srgbClr val="737373"/>
              </a:solidFill>
              <a:headEnd type="oval"/>
              <a:tailEnd type="none"/>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7B407CC4-1D46-46D1-B854-A2F83120D20B}"/>
              </a:ext>
            </a:extLst>
          </p:cNvPr>
          <p:cNvSpPr/>
          <p:nvPr/>
        </p:nvSpPr>
        <p:spPr>
          <a:xfrm>
            <a:off x="6943283" y="2880000"/>
            <a:ext cx="283349" cy="2228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slide 4 overview">
            <a:hlinkClick r:id="" action="ppaction://media"/>
            <a:extLst>
              <a:ext uri="{FF2B5EF4-FFF2-40B4-BE49-F238E27FC236}">
                <a16:creationId xmlns:a16="http://schemas.microsoft.com/office/drawing/2014/main" id="{F4E7657C-58F8-4A74-8547-372CE506920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817" fill="hold"/>
                                        <p:tgtEl>
                                          <p:spTgt spid="25"/>
                                        </p:tgtEl>
                                      </p:cBhvr>
                                    </p:cmd>
                                  </p:childTnLst>
                                </p:cTn>
                              </p:par>
                              <p:par>
                                <p:cTn id="7" presetID="10" presetClass="entr" presetSubtype="0" fill="hold" grpId="0" nodeType="withEffect">
                                  <p:stCondLst>
                                    <p:cond delay="5000"/>
                                  </p:stCondLst>
                                  <p:childTnLst>
                                    <p:set>
                                      <p:cBhvr>
                                        <p:cTn id="8" dur="1" fill="hold">
                                          <p:stCondLst>
                                            <p:cond delay="0"/>
                                          </p:stCondLst>
                                        </p:cTn>
                                        <p:tgtEl>
                                          <p:spTgt spid="79"/>
                                        </p:tgtEl>
                                        <p:attrNameLst>
                                          <p:attrName>style.visibility</p:attrName>
                                        </p:attrNameLst>
                                      </p:cBhvr>
                                      <p:to>
                                        <p:strVal val="visible"/>
                                      </p:to>
                                    </p:set>
                                    <p:animEffect transition="in" filter="fade">
                                      <p:cBhvr>
                                        <p:cTn id="9" dur="500"/>
                                        <p:tgtEl>
                                          <p:spTgt spid="79"/>
                                        </p:tgtEl>
                                      </p:cBhvr>
                                    </p:animEffect>
                                  </p:childTnLst>
                                </p:cTn>
                              </p:par>
                              <p:par>
                                <p:cTn id="10" presetID="10" presetClass="entr" presetSubtype="0" fill="hold" nodeType="withEffect">
                                  <p:stCondLst>
                                    <p:cond delay="10500"/>
                                  </p:stCondLst>
                                  <p:childTnLst>
                                    <p:set>
                                      <p:cBhvr>
                                        <p:cTn id="11" dur="1" fill="hold">
                                          <p:stCondLst>
                                            <p:cond delay="0"/>
                                          </p:stCondLst>
                                        </p:cTn>
                                        <p:tgtEl>
                                          <p:spTgt spid="81"/>
                                        </p:tgtEl>
                                        <p:attrNameLst>
                                          <p:attrName>style.visibility</p:attrName>
                                        </p:attrNameLst>
                                      </p:cBhvr>
                                      <p:to>
                                        <p:strVal val="visible"/>
                                      </p:to>
                                    </p:set>
                                    <p:animEffect transition="in" filter="fade">
                                      <p:cBhvr>
                                        <p:cTn id="12" dur="500"/>
                                        <p:tgtEl>
                                          <p:spTgt spid="81"/>
                                        </p:tgtEl>
                                      </p:cBhvr>
                                    </p:animEffect>
                                  </p:childTnLst>
                                </p:cTn>
                              </p:par>
                              <p:par>
                                <p:cTn id="13" presetID="10" presetClass="entr" presetSubtype="0" fill="hold" nodeType="withEffect">
                                  <p:stCondLst>
                                    <p:cond delay="10600"/>
                                  </p:stCondLst>
                                  <p:childTnLst>
                                    <p:set>
                                      <p:cBhvr>
                                        <p:cTn id="14" dur="1" fill="hold">
                                          <p:stCondLst>
                                            <p:cond delay="0"/>
                                          </p:stCondLst>
                                        </p:cTn>
                                        <p:tgtEl>
                                          <p:spTgt spid="95"/>
                                        </p:tgtEl>
                                        <p:attrNameLst>
                                          <p:attrName>style.visibility</p:attrName>
                                        </p:attrNameLst>
                                      </p:cBhvr>
                                      <p:to>
                                        <p:strVal val="visible"/>
                                      </p:to>
                                    </p:set>
                                    <p:animEffect transition="in" filter="fade">
                                      <p:cBhvr>
                                        <p:cTn id="15" dur="500"/>
                                        <p:tgtEl>
                                          <p:spTgt spid="95"/>
                                        </p:tgtEl>
                                      </p:cBhvr>
                                    </p:animEffect>
                                  </p:childTnLst>
                                </p:cTn>
                              </p:par>
                              <p:par>
                                <p:cTn id="16" presetID="10" presetClass="entr" presetSubtype="0" fill="hold" nodeType="withEffect">
                                  <p:stCondLst>
                                    <p:cond delay="10700"/>
                                  </p:stCondLst>
                                  <p:childTnLst>
                                    <p:set>
                                      <p:cBhvr>
                                        <p:cTn id="17" dur="1" fill="hold">
                                          <p:stCondLst>
                                            <p:cond delay="0"/>
                                          </p:stCondLst>
                                        </p:cTn>
                                        <p:tgtEl>
                                          <p:spTgt spid="109"/>
                                        </p:tgtEl>
                                        <p:attrNameLst>
                                          <p:attrName>style.visibility</p:attrName>
                                        </p:attrNameLst>
                                      </p:cBhvr>
                                      <p:to>
                                        <p:strVal val="visible"/>
                                      </p:to>
                                    </p:set>
                                    <p:animEffect transition="in" filter="fade">
                                      <p:cBhvr>
                                        <p:cTn id="18" dur="500"/>
                                        <p:tgtEl>
                                          <p:spTgt spid="109"/>
                                        </p:tgtEl>
                                      </p:cBhvr>
                                    </p:animEffect>
                                  </p:childTnLst>
                                </p:cTn>
                              </p:par>
                              <p:par>
                                <p:cTn id="19" presetID="10" presetClass="entr" presetSubtype="0" fill="hold" nodeType="withEffect">
                                  <p:stCondLst>
                                    <p:cond delay="10800"/>
                                  </p:stCondLst>
                                  <p:childTnLst>
                                    <p:set>
                                      <p:cBhvr>
                                        <p:cTn id="20" dur="1" fill="hold">
                                          <p:stCondLst>
                                            <p:cond delay="0"/>
                                          </p:stCondLst>
                                        </p:cTn>
                                        <p:tgtEl>
                                          <p:spTgt spid="123"/>
                                        </p:tgtEl>
                                        <p:attrNameLst>
                                          <p:attrName>style.visibility</p:attrName>
                                        </p:attrNameLst>
                                      </p:cBhvr>
                                      <p:to>
                                        <p:strVal val="visible"/>
                                      </p:to>
                                    </p:set>
                                    <p:animEffect transition="in" filter="fade">
                                      <p:cBhvr>
                                        <p:cTn id="21" dur="500"/>
                                        <p:tgtEl>
                                          <p:spTgt spid="123"/>
                                        </p:tgtEl>
                                      </p:cBhvr>
                                    </p:animEffect>
                                  </p:childTnLst>
                                </p:cTn>
                              </p:par>
                              <p:par>
                                <p:cTn id="22" presetID="10" presetClass="entr" presetSubtype="0" fill="hold" nodeType="withEffect">
                                  <p:stCondLst>
                                    <p:cond delay="13000"/>
                                  </p:stCondLst>
                                  <p:childTnLst>
                                    <p:set>
                                      <p:cBhvr>
                                        <p:cTn id="23" dur="1" fill="hold">
                                          <p:stCondLst>
                                            <p:cond delay="0"/>
                                          </p:stCondLst>
                                        </p:cTn>
                                        <p:tgtEl>
                                          <p:spTgt spid="24"/>
                                        </p:tgtEl>
                                        <p:attrNameLst>
                                          <p:attrName>style.visibility</p:attrName>
                                        </p:attrNameLst>
                                      </p:cBhvr>
                                      <p:to>
                                        <p:strVal val="visible"/>
                                      </p:to>
                                    </p:set>
                                    <p:animEffect transition="in" filter="fade">
                                      <p:cBhvr>
                                        <p:cTn id="24" dur="500"/>
                                        <p:tgtEl>
                                          <p:spTgt spid="24"/>
                                        </p:tgtEl>
                                      </p:cBhvr>
                                    </p:animEffect>
                                  </p:childTnLst>
                                </p:cTn>
                              </p:par>
                              <p:par>
                                <p:cTn id="25" presetID="10" presetClass="entr" presetSubtype="0" fill="hold" nodeType="withEffect">
                                  <p:stCondLst>
                                    <p:cond delay="25500"/>
                                  </p:stCondLst>
                                  <p:childTnLst>
                                    <p:set>
                                      <p:cBhvr>
                                        <p:cTn id="26" dur="1" fill="hold">
                                          <p:stCondLst>
                                            <p:cond delay="0"/>
                                          </p:stCondLst>
                                        </p:cTn>
                                        <p:tgtEl>
                                          <p:spTgt spid="74"/>
                                        </p:tgtEl>
                                        <p:attrNameLst>
                                          <p:attrName>style.visibility</p:attrName>
                                        </p:attrNameLst>
                                      </p:cBhvr>
                                      <p:to>
                                        <p:strVal val="visible"/>
                                      </p:to>
                                    </p:set>
                                    <p:animEffect transition="in" filter="fade">
                                      <p:cBhvr>
                                        <p:cTn id="27" dur="500"/>
                                        <p:tgtEl>
                                          <p:spTgt spid="74"/>
                                        </p:tgtEl>
                                      </p:cBhvr>
                                    </p:animEffect>
                                  </p:childTnLst>
                                </p:cTn>
                              </p:par>
                              <p:par>
                                <p:cTn id="28" presetID="10" presetClass="entr" presetSubtype="0" fill="hold" grpId="0" nodeType="withEffect">
                                  <p:stCondLst>
                                    <p:cond delay="26750"/>
                                  </p:stCondLst>
                                  <p:childTnLst>
                                    <p:set>
                                      <p:cBhvr>
                                        <p:cTn id="29" dur="1" fill="hold">
                                          <p:stCondLst>
                                            <p:cond delay="0"/>
                                          </p:stCondLst>
                                        </p:cTn>
                                        <p:tgtEl>
                                          <p:spTgt spid="80"/>
                                        </p:tgtEl>
                                        <p:attrNameLst>
                                          <p:attrName>style.visibility</p:attrName>
                                        </p:attrNameLst>
                                      </p:cBhvr>
                                      <p:to>
                                        <p:strVal val="visible"/>
                                      </p:to>
                                    </p:set>
                                    <p:animEffect transition="in" filter="fade">
                                      <p:cBhvr>
                                        <p:cTn id="30"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1" fill="hold" display="0">
                  <p:stCondLst>
                    <p:cond delay="indefinite"/>
                  </p:stCondLst>
                  <p:endCondLst>
                    <p:cond evt="onStopAudio" delay="0">
                      <p:tgtEl>
                        <p:sldTgt/>
                      </p:tgtEl>
                    </p:cond>
                  </p:endCondLst>
                </p:cTn>
                <p:tgtEl>
                  <p:spTgt spid="25"/>
                </p:tgtEl>
              </p:cMediaNode>
            </p:audio>
          </p:childTnLst>
        </p:cTn>
      </p:par>
    </p:tnLst>
    <p:bldLst>
      <p:bldP spid="79" grpId="0" animBg="1"/>
      <p:bldP spid="8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7" name="Google Shape;77;p14"/>
          <p:cNvSpPr txBox="1">
            <a:spLocks noGrp="1"/>
          </p:cNvSpPr>
          <p:nvPr>
            <p:ph type="title"/>
          </p:nvPr>
        </p:nvSpPr>
        <p:spPr>
          <a:xfrm>
            <a:off x="471900" y="229713"/>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Value of IaC</a:t>
            </a:r>
            <a:endParaRPr dirty="0"/>
          </a:p>
        </p:txBody>
      </p:sp>
      <p:sp>
        <p:nvSpPr>
          <p:cNvPr id="78" name="Google Shape;78;p14"/>
          <p:cNvSpPr txBox="1">
            <a:spLocks noGrp="1"/>
          </p:cNvSpPr>
          <p:nvPr>
            <p:ph type="body" idx="1"/>
          </p:nvPr>
        </p:nvSpPr>
        <p:spPr>
          <a:xfrm>
            <a:off x="471900" y="1516425"/>
            <a:ext cx="4100100" cy="3112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latin typeface="Roboto" panose="020B0604020202020204" charset="0"/>
                <a:ea typeface="Roboto" panose="020B0604020202020204" charset="0"/>
              </a:rPr>
              <a:t>Benefits of employing IaC include:</a:t>
            </a:r>
            <a:endParaRPr dirty="0">
              <a:latin typeface="Roboto" panose="020B0604020202020204" charset="0"/>
              <a:ea typeface="Roboto" panose="020B0604020202020204" charset="0"/>
            </a:endParaRPr>
          </a:p>
        </p:txBody>
      </p:sp>
      <p:sp>
        <p:nvSpPr>
          <p:cNvPr id="79" name="Google Shape;79;p14"/>
          <p:cNvSpPr/>
          <p:nvPr/>
        </p:nvSpPr>
        <p:spPr>
          <a:xfrm>
            <a:off x="471900" y="1999124"/>
            <a:ext cx="4252500" cy="639997"/>
          </a:xfrm>
          <a:prstGeom prst="roundRect">
            <a:avLst>
              <a:gd name="adj" fmla="val 16667"/>
            </a:avLst>
          </a:prstGeom>
          <a:solidFill>
            <a:srgbClr val="FF6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FFFFF"/>
                </a:solidFill>
                <a:latin typeface="Roboto"/>
                <a:ea typeface="Roboto"/>
                <a:cs typeface="Roboto"/>
                <a:sym typeface="Roboto"/>
              </a:rPr>
              <a:t>Speed</a:t>
            </a:r>
            <a:endParaRPr sz="2000" dirty="0">
              <a:solidFill>
                <a:srgbClr val="FFFFFF"/>
              </a:solidFill>
              <a:latin typeface="Roboto"/>
              <a:ea typeface="Roboto"/>
              <a:cs typeface="Roboto"/>
              <a:sym typeface="Roboto"/>
            </a:endParaRPr>
          </a:p>
        </p:txBody>
      </p:sp>
      <p:sp>
        <p:nvSpPr>
          <p:cNvPr id="66" name="Google Shape;79;p14">
            <a:extLst>
              <a:ext uri="{FF2B5EF4-FFF2-40B4-BE49-F238E27FC236}">
                <a16:creationId xmlns:a16="http://schemas.microsoft.com/office/drawing/2014/main" id="{A79A1961-1311-446D-8BF8-3174ECC10F8C}"/>
              </a:ext>
            </a:extLst>
          </p:cNvPr>
          <p:cNvSpPr/>
          <p:nvPr/>
        </p:nvSpPr>
        <p:spPr>
          <a:xfrm>
            <a:off x="471900" y="3604518"/>
            <a:ext cx="4252500" cy="639996"/>
          </a:xfrm>
          <a:prstGeom prst="roundRect">
            <a:avLst>
              <a:gd name="adj" fmla="val 16667"/>
            </a:avLst>
          </a:prstGeom>
          <a:solidFill>
            <a:srgbClr val="FF6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FFFFF"/>
                </a:solidFill>
                <a:latin typeface="Roboto"/>
                <a:ea typeface="Roboto"/>
                <a:cs typeface="Roboto"/>
                <a:sym typeface="Roboto"/>
              </a:rPr>
              <a:t>Reduction of risk</a:t>
            </a:r>
            <a:endParaRPr sz="2000" dirty="0">
              <a:solidFill>
                <a:srgbClr val="FFFFFF"/>
              </a:solidFill>
              <a:latin typeface="Roboto"/>
              <a:ea typeface="Roboto"/>
              <a:cs typeface="Roboto"/>
              <a:sym typeface="Roboto"/>
            </a:endParaRPr>
          </a:p>
        </p:txBody>
      </p:sp>
      <p:grpSp>
        <p:nvGrpSpPr>
          <p:cNvPr id="7" name="Group 6">
            <a:extLst>
              <a:ext uri="{FF2B5EF4-FFF2-40B4-BE49-F238E27FC236}">
                <a16:creationId xmlns:a16="http://schemas.microsoft.com/office/drawing/2014/main" id="{2B460C6C-8AFE-4C83-A707-D1ECD18C39EC}"/>
              </a:ext>
            </a:extLst>
          </p:cNvPr>
          <p:cNvGrpSpPr/>
          <p:nvPr/>
        </p:nvGrpSpPr>
        <p:grpSpPr>
          <a:xfrm>
            <a:off x="6107320" y="1999123"/>
            <a:ext cx="2564780" cy="1055265"/>
            <a:chOff x="5159298" y="1999123"/>
            <a:chExt cx="2564780" cy="1055265"/>
          </a:xfrm>
        </p:grpSpPr>
        <p:sp>
          <p:nvSpPr>
            <p:cNvPr id="67" name="Google Shape;79;p14">
              <a:extLst>
                <a:ext uri="{FF2B5EF4-FFF2-40B4-BE49-F238E27FC236}">
                  <a16:creationId xmlns:a16="http://schemas.microsoft.com/office/drawing/2014/main" id="{E3DA7A16-8168-48DE-AD56-14530B0FA47D}"/>
                </a:ext>
              </a:extLst>
            </p:cNvPr>
            <p:cNvSpPr/>
            <p:nvPr/>
          </p:nvSpPr>
          <p:spPr>
            <a:xfrm>
              <a:off x="5159298" y="1999123"/>
              <a:ext cx="2564780" cy="1055265"/>
            </a:xfrm>
            <a:prstGeom prst="roundRect">
              <a:avLst>
                <a:gd name="adj" fmla="val 10531"/>
              </a:avLst>
            </a:prstGeom>
            <a:solidFill>
              <a:srgbClr val="62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rgbClr val="FFFFFF"/>
                  </a:solidFill>
                  <a:latin typeface="Roboto"/>
                  <a:ea typeface="Roboto"/>
                  <a:cs typeface="Roboto"/>
                  <a:sym typeface="Roboto"/>
                </a:rPr>
                <a:t>Efficiency</a:t>
              </a:r>
              <a:endParaRPr sz="1800" dirty="0">
                <a:solidFill>
                  <a:srgbClr val="FFFFFF"/>
                </a:solidFill>
                <a:latin typeface="Roboto"/>
                <a:ea typeface="Roboto"/>
                <a:cs typeface="Roboto"/>
                <a:sym typeface="Roboto"/>
              </a:endParaRPr>
            </a:p>
          </p:txBody>
        </p:sp>
        <p:sp>
          <p:nvSpPr>
            <p:cNvPr id="2" name="Arrow: Up 1">
              <a:extLst>
                <a:ext uri="{FF2B5EF4-FFF2-40B4-BE49-F238E27FC236}">
                  <a16:creationId xmlns:a16="http://schemas.microsoft.com/office/drawing/2014/main" id="{111CDC3F-2246-4025-B9AE-92930A8B9FDA}"/>
                </a:ext>
              </a:extLst>
            </p:cNvPr>
            <p:cNvSpPr/>
            <p:nvPr/>
          </p:nvSpPr>
          <p:spPr>
            <a:xfrm>
              <a:off x="6985527" y="2172104"/>
              <a:ext cx="512748" cy="709301"/>
            </a:xfrm>
            <a:prstGeom prst="upArrow">
              <a:avLst/>
            </a:prstGeom>
            <a:solidFill>
              <a:schemeClr val="bg1"/>
            </a:solidFill>
            <a:ln>
              <a:noFill/>
            </a:ln>
            <a:effectLst>
              <a:innerShdw blurRad="63500" dist="50800">
                <a:srgbClr val="632CA6">
                  <a:alpha val="5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a:extLst>
              <a:ext uri="{FF2B5EF4-FFF2-40B4-BE49-F238E27FC236}">
                <a16:creationId xmlns:a16="http://schemas.microsoft.com/office/drawing/2014/main" id="{7AB91CC3-0927-48AF-BD8C-6269DA0DC908}"/>
              </a:ext>
            </a:extLst>
          </p:cNvPr>
          <p:cNvGrpSpPr/>
          <p:nvPr/>
        </p:nvGrpSpPr>
        <p:grpSpPr>
          <a:xfrm>
            <a:off x="6107320" y="3189249"/>
            <a:ext cx="2564780" cy="1055265"/>
            <a:chOff x="5159298" y="3189249"/>
            <a:chExt cx="2564780" cy="1055265"/>
          </a:xfrm>
        </p:grpSpPr>
        <p:sp>
          <p:nvSpPr>
            <p:cNvPr id="68" name="Google Shape;79;p14">
              <a:extLst>
                <a:ext uri="{FF2B5EF4-FFF2-40B4-BE49-F238E27FC236}">
                  <a16:creationId xmlns:a16="http://schemas.microsoft.com/office/drawing/2014/main" id="{73864E62-89CC-4328-B48B-E3C9D5985940}"/>
                </a:ext>
              </a:extLst>
            </p:cNvPr>
            <p:cNvSpPr/>
            <p:nvPr/>
          </p:nvSpPr>
          <p:spPr>
            <a:xfrm>
              <a:off x="5159298" y="3189249"/>
              <a:ext cx="2564780" cy="1055265"/>
            </a:xfrm>
            <a:prstGeom prst="roundRect">
              <a:avLst>
                <a:gd name="adj" fmla="val 10531"/>
              </a:avLst>
            </a:prstGeom>
            <a:solidFill>
              <a:srgbClr val="62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rgbClr val="FFFFFF"/>
                  </a:solidFill>
                  <a:latin typeface="Roboto"/>
                  <a:ea typeface="Roboto"/>
                  <a:cs typeface="Roboto"/>
                  <a:sym typeface="Roboto"/>
                </a:rPr>
                <a:t>Cost</a:t>
              </a:r>
              <a:endParaRPr sz="1800" dirty="0">
                <a:solidFill>
                  <a:srgbClr val="FFFFFF"/>
                </a:solidFill>
                <a:latin typeface="Roboto"/>
                <a:ea typeface="Roboto"/>
                <a:cs typeface="Roboto"/>
                <a:sym typeface="Roboto"/>
              </a:endParaRPr>
            </a:p>
          </p:txBody>
        </p:sp>
        <p:sp>
          <p:nvSpPr>
            <p:cNvPr id="10" name="Arrow: Up 9">
              <a:extLst>
                <a:ext uri="{FF2B5EF4-FFF2-40B4-BE49-F238E27FC236}">
                  <a16:creationId xmlns:a16="http://schemas.microsoft.com/office/drawing/2014/main" id="{080847C5-36EC-47AC-A836-1A03343A703E}"/>
                </a:ext>
              </a:extLst>
            </p:cNvPr>
            <p:cNvSpPr/>
            <p:nvPr/>
          </p:nvSpPr>
          <p:spPr>
            <a:xfrm rot="10800000">
              <a:off x="6985527" y="3362230"/>
              <a:ext cx="512748" cy="709301"/>
            </a:xfrm>
            <a:prstGeom prst="upArrow">
              <a:avLst/>
            </a:prstGeom>
            <a:solidFill>
              <a:schemeClr val="bg1"/>
            </a:solidFill>
            <a:ln>
              <a:noFill/>
            </a:ln>
            <a:effectLst>
              <a:innerShdw blurRad="63500" dist="50800" dir="13500000">
                <a:srgbClr val="632CA6">
                  <a:alpha val="5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5" name="Google Shape;79;p14">
            <a:extLst>
              <a:ext uri="{FF2B5EF4-FFF2-40B4-BE49-F238E27FC236}">
                <a16:creationId xmlns:a16="http://schemas.microsoft.com/office/drawing/2014/main" id="{61AAA319-C222-4E75-8839-334E1C207262}"/>
              </a:ext>
            </a:extLst>
          </p:cNvPr>
          <p:cNvSpPr/>
          <p:nvPr/>
        </p:nvSpPr>
        <p:spPr>
          <a:xfrm>
            <a:off x="471900" y="2801821"/>
            <a:ext cx="4252500" cy="639997"/>
          </a:xfrm>
          <a:prstGeom prst="roundRect">
            <a:avLst>
              <a:gd name="adj" fmla="val 16667"/>
            </a:avLst>
          </a:prstGeom>
          <a:solidFill>
            <a:srgbClr val="FF6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FFFFF"/>
                </a:solidFill>
                <a:latin typeface="Roboto"/>
                <a:ea typeface="Roboto"/>
                <a:cs typeface="Roboto"/>
                <a:sym typeface="Roboto"/>
              </a:rPr>
              <a:t>Consistency</a:t>
            </a:r>
            <a:endParaRPr sz="2000" dirty="0">
              <a:solidFill>
                <a:srgbClr val="FFFFFF"/>
              </a:solidFill>
              <a:latin typeface="Roboto"/>
              <a:ea typeface="Roboto"/>
              <a:cs typeface="Roboto"/>
              <a:sym typeface="Roboto"/>
            </a:endParaRPr>
          </a:p>
        </p:txBody>
      </p:sp>
      <p:pic>
        <p:nvPicPr>
          <p:cNvPr id="3" name="slide 5 value">
            <a:hlinkClick r:id="" action="ppaction://media"/>
            <a:extLst>
              <a:ext uri="{FF2B5EF4-FFF2-40B4-BE49-F238E27FC236}">
                <a16:creationId xmlns:a16="http://schemas.microsoft.com/office/drawing/2014/main" id="{A3088797-6863-4F4F-86E3-24664557FC8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267200" y="2266950"/>
            <a:ext cx="609600" cy="609600"/>
          </a:xfrm>
          <a:prstGeom prst="rect">
            <a:avLst/>
          </a:prstGeom>
        </p:spPr>
      </p:pic>
      <p:pic>
        <p:nvPicPr>
          <p:cNvPr id="4" name="slide 5 value part 1">
            <a:hlinkClick r:id="" action="ppaction://media"/>
            <a:extLst>
              <a:ext uri="{FF2B5EF4-FFF2-40B4-BE49-F238E27FC236}">
                <a16:creationId xmlns:a16="http://schemas.microsoft.com/office/drawing/2014/main" id="{46FB9561-BD6E-40C2-B95A-BE8608F80CFF}"/>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4267200" y="2266950"/>
            <a:ext cx="609600" cy="609600"/>
          </a:xfrm>
          <a:prstGeom prst="rect">
            <a:avLst/>
          </a:prstGeom>
        </p:spPr>
      </p:pic>
      <p:pic>
        <p:nvPicPr>
          <p:cNvPr id="5" name="slide 5 value part 2">
            <a:hlinkClick r:id="" action="ppaction://media"/>
            <a:extLst>
              <a:ext uri="{FF2B5EF4-FFF2-40B4-BE49-F238E27FC236}">
                <a16:creationId xmlns:a16="http://schemas.microsoft.com/office/drawing/2014/main" id="{9FE4A2BC-CFCD-40B2-AEA2-E1620D79FA26}"/>
              </a:ext>
            </a:extLst>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4267200" y="2266950"/>
            <a:ext cx="609600" cy="609600"/>
          </a:xfrm>
          <a:prstGeom prst="rect">
            <a:avLst/>
          </a:prstGeom>
        </p:spPr>
      </p:pic>
    </p:spTree>
    <p:extLst>
      <p:ext uri="{BB962C8B-B14F-4D97-AF65-F5344CB8AC3E}">
        <p14:creationId xmlns:p14="http://schemas.microsoft.com/office/powerpoint/2010/main" val="1082086841"/>
      </p:ext>
    </p:extLst>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150" fill="hold"/>
                                        <p:tgtEl>
                                          <p:spTgt spid="4"/>
                                        </p:tgtEl>
                                      </p:cBhvr>
                                    </p:cmd>
                                  </p:childTnLst>
                                </p:cTn>
                              </p:par>
                              <p:par>
                                <p:cTn id="7" presetID="10" presetClass="entr" presetSubtype="0" fill="hold" grpId="0" nodeType="withEffect">
                                  <p:stCondLst>
                                    <p:cond delay="4500"/>
                                  </p:stCondLst>
                                  <p:childTnLst>
                                    <p:set>
                                      <p:cBhvr>
                                        <p:cTn id="8" dur="1" fill="hold">
                                          <p:stCondLst>
                                            <p:cond delay="0"/>
                                          </p:stCondLst>
                                        </p:cTn>
                                        <p:tgtEl>
                                          <p:spTgt spid="79"/>
                                        </p:tgtEl>
                                        <p:attrNameLst>
                                          <p:attrName>style.visibility</p:attrName>
                                        </p:attrNameLst>
                                      </p:cBhvr>
                                      <p:to>
                                        <p:strVal val="visible"/>
                                      </p:to>
                                    </p:set>
                                    <p:animEffect transition="in" filter="fade">
                                      <p:cBhvr>
                                        <p:cTn id="9" dur="500"/>
                                        <p:tgtEl>
                                          <p:spTgt spid="79"/>
                                        </p:tgtEl>
                                      </p:cBhvr>
                                    </p:animEffect>
                                  </p:childTnLst>
                                </p:cTn>
                              </p:par>
                              <p:par>
                                <p:cTn id="10" presetID="10" presetClass="entr" presetSubtype="0" fill="hold" grpId="0" nodeType="withEffect">
                                  <p:stCondLst>
                                    <p:cond delay="28000"/>
                                  </p:stCondLst>
                                  <p:childTnLst>
                                    <p:set>
                                      <p:cBhvr>
                                        <p:cTn id="11" dur="1" fill="hold">
                                          <p:stCondLst>
                                            <p:cond delay="0"/>
                                          </p:stCondLst>
                                        </p:cTn>
                                        <p:tgtEl>
                                          <p:spTgt spid="65"/>
                                        </p:tgtEl>
                                        <p:attrNameLst>
                                          <p:attrName>style.visibility</p:attrName>
                                        </p:attrNameLst>
                                      </p:cBhvr>
                                      <p:to>
                                        <p:strVal val="visible"/>
                                      </p:to>
                                    </p:set>
                                    <p:animEffect transition="in" filter="fade">
                                      <p:cBhvr>
                                        <p:cTn id="12" dur="500"/>
                                        <p:tgtEl>
                                          <p:spTgt spid="65"/>
                                        </p:tgtEl>
                                      </p:cBhvr>
                                    </p:animEffect>
                                  </p:childTnLst>
                                </p:cTn>
                              </p:par>
                              <p:par>
                                <p:cTn id="13" presetID="10" presetClass="entr" presetSubtype="0" fill="hold" grpId="0" nodeType="withEffect">
                                  <p:stCondLst>
                                    <p:cond delay="49500"/>
                                  </p:stCondLst>
                                  <p:childTnLst>
                                    <p:set>
                                      <p:cBhvr>
                                        <p:cTn id="14" dur="1" fill="hold">
                                          <p:stCondLst>
                                            <p:cond delay="0"/>
                                          </p:stCondLst>
                                        </p:cTn>
                                        <p:tgtEl>
                                          <p:spTgt spid="66"/>
                                        </p:tgtEl>
                                        <p:attrNameLst>
                                          <p:attrName>style.visibility</p:attrName>
                                        </p:attrNameLst>
                                      </p:cBhvr>
                                      <p:to>
                                        <p:strVal val="visible"/>
                                      </p:to>
                                    </p:set>
                                    <p:animEffect transition="in" filter="fade">
                                      <p:cBhvr>
                                        <p:cTn id="15" dur="500"/>
                                        <p:tgtEl>
                                          <p:spTgt spid="66"/>
                                        </p:tgtEl>
                                      </p:cBhvr>
                                    </p:animEffect>
                                  </p:childTnLst>
                                </p:cTn>
                              </p:par>
                            </p:childTnLst>
                          </p:cTn>
                        </p:par>
                        <p:par>
                          <p:cTn id="16" fill="hold">
                            <p:stCondLst>
                              <p:cond delay="72150"/>
                            </p:stCondLst>
                            <p:childTnLst>
                              <p:par>
                                <p:cTn id="17" presetID="1" presetClass="mediacall" presetSubtype="0" fill="hold" nodeType="afterEffect">
                                  <p:stCondLst>
                                    <p:cond delay="1000"/>
                                  </p:stCondLst>
                                  <p:childTnLst>
                                    <p:cmd type="call" cmd="playFrom(0.0)">
                                      <p:cBhvr>
                                        <p:cTn id="18" dur="52192" fill="hold"/>
                                        <p:tgtEl>
                                          <p:spTgt spid="5"/>
                                        </p:tgtEl>
                                      </p:cBhvr>
                                    </p:cmd>
                                  </p:childTnLst>
                                </p:cTn>
                              </p:par>
                              <p:par>
                                <p:cTn id="19" presetID="10" presetClass="entr" presetSubtype="0" fill="hold" nodeType="withEffect">
                                  <p:stCondLst>
                                    <p:cond delay="205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nodeType="withEffect">
                                  <p:stCondLst>
                                    <p:cond delay="3950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5" fill="hold" display="0">
                  <p:stCondLst>
                    <p:cond delay="indefinite"/>
                  </p:stCondLst>
                  <p:endCondLst>
                    <p:cond evt="onStopAudio" delay="0">
                      <p:tgtEl>
                        <p:sldTgt/>
                      </p:tgtEl>
                    </p:cond>
                  </p:endCondLst>
                </p:cTn>
                <p:tgtEl>
                  <p:spTgt spid="3"/>
                </p:tgtEl>
              </p:cMediaNode>
            </p:audio>
            <p:audio>
              <p:cMediaNode vol="80000" showWhenStopped="0">
                <p:cTn id="26" fill="hold" display="0">
                  <p:stCondLst>
                    <p:cond delay="indefinite"/>
                  </p:stCondLst>
                  <p:endCondLst>
                    <p:cond evt="onStopAudio" delay="0">
                      <p:tgtEl>
                        <p:sldTgt/>
                      </p:tgtEl>
                    </p:cond>
                  </p:endCondLst>
                </p:cTn>
                <p:tgtEl>
                  <p:spTgt spid="4"/>
                </p:tgtEl>
              </p:cMediaNode>
            </p:audio>
            <p:audio>
              <p:cMediaNode vol="80000" showWhenStopped="0">
                <p:cTn id="27" fill="hold" display="0">
                  <p:stCondLst>
                    <p:cond delay="indefinite"/>
                  </p:stCondLst>
                  <p:endCondLst>
                    <p:cond evt="onStopAudio" delay="0">
                      <p:tgtEl>
                        <p:sldTgt/>
                      </p:tgtEl>
                    </p:cond>
                  </p:endCondLst>
                </p:cTn>
                <p:tgtEl>
                  <p:spTgt spid="5"/>
                </p:tgtEl>
              </p:cMediaNode>
            </p:audio>
          </p:childTnLst>
        </p:cTn>
      </p:par>
    </p:tnLst>
    <p:bldLst>
      <p:bldP spid="79" grpId="0" animBg="1"/>
      <p:bldP spid="66" grpId="0" animBg="1"/>
      <p:bldP spid="6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DD634-3493-4DA1-B5B4-66A3AFAFE333}"/>
              </a:ext>
            </a:extLst>
          </p:cNvPr>
          <p:cNvSpPr>
            <a:spLocks noGrp="1"/>
          </p:cNvSpPr>
          <p:nvPr>
            <p:ph type="title"/>
          </p:nvPr>
        </p:nvSpPr>
        <p:spPr/>
        <p:txBody>
          <a:bodyPr/>
          <a:lstStyle/>
          <a:p>
            <a:r>
              <a:rPr lang="en-US" dirty="0"/>
              <a:t>Provisioning vs Configuration Management</a:t>
            </a:r>
          </a:p>
        </p:txBody>
      </p:sp>
      <p:sp>
        <p:nvSpPr>
          <p:cNvPr id="1045" name="Text Placeholder 1044">
            <a:extLst>
              <a:ext uri="{FF2B5EF4-FFF2-40B4-BE49-F238E27FC236}">
                <a16:creationId xmlns:a16="http://schemas.microsoft.com/office/drawing/2014/main" id="{73B5E0BB-0FD6-4967-A35A-10D45E5E9395}"/>
              </a:ext>
            </a:extLst>
          </p:cNvPr>
          <p:cNvSpPr>
            <a:spLocks noGrp="1"/>
          </p:cNvSpPr>
          <p:nvPr>
            <p:ph type="body" idx="1"/>
          </p:nvPr>
        </p:nvSpPr>
        <p:spPr>
          <a:xfrm>
            <a:off x="471900" y="1517904"/>
            <a:ext cx="3999900" cy="3108960"/>
          </a:xfrm>
          <a:noFill/>
          <a:ln>
            <a:noFill/>
          </a:ln>
        </p:spPr>
        <p:txBody>
          <a:bodyPr spcFirstLastPara="1" wrap="square" lIns="91425" tIns="91425" rIns="91425" bIns="91425" anchor="t" anchorCtr="0">
            <a:noAutofit/>
          </a:bodyPr>
          <a:lstStyle/>
          <a:p>
            <a:pPr>
              <a:buClr>
                <a:schemeClr val="tx2"/>
              </a:buClr>
              <a:buFont typeface="Wingdings" panose="05000000000000000000" pitchFamily="2" charset="2"/>
              <a:buChar char=""/>
            </a:pPr>
            <a:r>
              <a:rPr lang="en-US" dirty="0"/>
              <a:t>Provisioning</a:t>
            </a:r>
          </a:p>
        </p:txBody>
      </p:sp>
      <p:sp>
        <p:nvSpPr>
          <p:cNvPr id="1046" name="Text Placeholder 1045">
            <a:extLst>
              <a:ext uri="{FF2B5EF4-FFF2-40B4-BE49-F238E27FC236}">
                <a16:creationId xmlns:a16="http://schemas.microsoft.com/office/drawing/2014/main" id="{65D51DDF-13DF-4FED-BFF8-D95F89CAB5CB}"/>
              </a:ext>
            </a:extLst>
          </p:cNvPr>
          <p:cNvSpPr>
            <a:spLocks noGrp="1"/>
          </p:cNvSpPr>
          <p:nvPr>
            <p:ph type="body" idx="2"/>
          </p:nvPr>
        </p:nvSpPr>
        <p:spPr>
          <a:noFill/>
          <a:ln>
            <a:noFill/>
          </a:ln>
        </p:spPr>
        <p:txBody>
          <a:bodyPr spcFirstLastPara="1" wrap="square" lIns="91425" tIns="91425" rIns="91425" bIns="91425" anchor="t" anchorCtr="0">
            <a:noAutofit/>
          </a:bodyPr>
          <a:lstStyle/>
          <a:p>
            <a:pPr>
              <a:buClr>
                <a:schemeClr val="tx2"/>
              </a:buClr>
              <a:buFont typeface="Wingdings" panose="05000000000000000000" pitchFamily="2" charset="2"/>
              <a:buChar char=""/>
            </a:pPr>
            <a:r>
              <a:rPr lang="en-US" dirty="0"/>
              <a:t>Configuration management</a:t>
            </a:r>
          </a:p>
        </p:txBody>
      </p:sp>
      <p:grpSp>
        <p:nvGrpSpPr>
          <p:cNvPr id="6" name="Google Shape;81;p14">
            <a:extLst>
              <a:ext uri="{FF2B5EF4-FFF2-40B4-BE49-F238E27FC236}">
                <a16:creationId xmlns:a16="http://schemas.microsoft.com/office/drawing/2014/main" id="{858F9A67-2724-40AC-9B44-FCBE5A87F5E1}"/>
              </a:ext>
            </a:extLst>
          </p:cNvPr>
          <p:cNvGrpSpPr/>
          <p:nvPr/>
        </p:nvGrpSpPr>
        <p:grpSpPr>
          <a:xfrm>
            <a:off x="435442" y="3301696"/>
            <a:ext cx="1323100" cy="901428"/>
            <a:chOff x="5764439" y="1832724"/>
            <a:chExt cx="1323100" cy="901428"/>
          </a:xfrm>
        </p:grpSpPr>
        <p:grpSp>
          <p:nvGrpSpPr>
            <p:cNvPr id="7" name="Google Shape;82;p14">
              <a:extLst>
                <a:ext uri="{FF2B5EF4-FFF2-40B4-BE49-F238E27FC236}">
                  <a16:creationId xmlns:a16="http://schemas.microsoft.com/office/drawing/2014/main" id="{DF43214B-7083-465F-9CC2-B14267412FB0}"/>
                </a:ext>
              </a:extLst>
            </p:cNvPr>
            <p:cNvGrpSpPr/>
            <p:nvPr/>
          </p:nvGrpSpPr>
          <p:grpSpPr>
            <a:xfrm>
              <a:off x="6584710" y="1832724"/>
              <a:ext cx="502830" cy="901428"/>
              <a:chOff x="2285225" y="3072525"/>
              <a:chExt cx="683100" cy="1224600"/>
            </a:xfrm>
          </p:grpSpPr>
          <p:sp>
            <p:nvSpPr>
              <p:cNvPr id="14" name="Google Shape;83;p14">
                <a:extLst>
                  <a:ext uri="{FF2B5EF4-FFF2-40B4-BE49-F238E27FC236}">
                    <a16:creationId xmlns:a16="http://schemas.microsoft.com/office/drawing/2014/main" id="{96895D11-0F3D-437A-AEF4-35E422F74BC6}"/>
                  </a:ext>
                </a:extLst>
              </p:cNvPr>
              <p:cNvSpPr/>
              <p:nvPr/>
            </p:nvSpPr>
            <p:spPr>
              <a:xfrm>
                <a:off x="2285225" y="3072525"/>
                <a:ext cx="683100" cy="1224600"/>
              </a:xfrm>
              <a:prstGeom prst="roundRect">
                <a:avLst>
                  <a:gd name="adj" fmla="val 10154"/>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 name="Google Shape;84;p14">
                <a:extLst>
                  <a:ext uri="{FF2B5EF4-FFF2-40B4-BE49-F238E27FC236}">
                    <a16:creationId xmlns:a16="http://schemas.microsoft.com/office/drawing/2014/main" id="{F9036AC0-98BB-4A4C-9957-93FF1FBA6A6A}"/>
                  </a:ext>
                </a:extLst>
              </p:cNvPr>
              <p:cNvSpPr/>
              <p:nvPr/>
            </p:nvSpPr>
            <p:spPr>
              <a:xfrm>
                <a:off x="2462225" y="320877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5;p14">
                <a:extLst>
                  <a:ext uri="{FF2B5EF4-FFF2-40B4-BE49-F238E27FC236}">
                    <a16:creationId xmlns:a16="http://schemas.microsoft.com/office/drawing/2014/main" id="{6B04B9DF-208B-403F-B9E8-13D04BCDCD1A}"/>
                  </a:ext>
                </a:extLst>
              </p:cNvPr>
              <p:cNvSpPr/>
              <p:nvPr/>
            </p:nvSpPr>
            <p:spPr>
              <a:xfrm>
                <a:off x="2462225" y="3371500"/>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6;p14">
                <a:extLst>
                  <a:ext uri="{FF2B5EF4-FFF2-40B4-BE49-F238E27FC236}">
                    <a16:creationId xmlns:a16="http://schemas.microsoft.com/office/drawing/2014/main" id="{40B469D0-8B0C-448D-8894-35E186C8C83D}"/>
                  </a:ext>
                </a:extLst>
              </p:cNvPr>
              <p:cNvSpPr/>
              <p:nvPr/>
            </p:nvSpPr>
            <p:spPr>
              <a:xfrm>
                <a:off x="2462225" y="353422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7;p14">
                <a:extLst>
                  <a:ext uri="{FF2B5EF4-FFF2-40B4-BE49-F238E27FC236}">
                    <a16:creationId xmlns:a16="http://schemas.microsoft.com/office/drawing/2014/main" id="{F2A7890B-852B-48A5-94C8-D74F6D64DA14}"/>
                  </a:ext>
                </a:extLst>
              </p:cNvPr>
              <p:cNvSpPr/>
              <p:nvPr/>
            </p:nvSpPr>
            <p:spPr>
              <a:xfrm>
                <a:off x="2554925" y="3730475"/>
                <a:ext cx="143700" cy="143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8;p14">
                <a:extLst>
                  <a:ext uri="{FF2B5EF4-FFF2-40B4-BE49-F238E27FC236}">
                    <a16:creationId xmlns:a16="http://schemas.microsoft.com/office/drawing/2014/main" id="{D1583FB9-CF4E-4CB9-BE15-7F86D3614B19}"/>
                  </a:ext>
                </a:extLst>
              </p:cNvPr>
              <p:cNvSpPr/>
              <p:nvPr/>
            </p:nvSpPr>
            <p:spPr>
              <a:xfrm>
                <a:off x="2533025" y="3960425"/>
                <a:ext cx="187500" cy="18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89;p14">
              <a:extLst>
                <a:ext uri="{FF2B5EF4-FFF2-40B4-BE49-F238E27FC236}">
                  <a16:creationId xmlns:a16="http://schemas.microsoft.com/office/drawing/2014/main" id="{F3B929F8-DDBE-4095-A281-D9E699BE8C47}"/>
                </a:ext>
              </a:extLst>
            </p:cNvPr>
            <p:cNvGrpSpPr/>
            <p:nvPr/>
          </p:nvGrpSpPr>
          <p:grpSpPr>
            <a:xfrm>
              <a:off x="5764439" y="1898863"/>
              <a:ext cx="973860" cy="835289"/>
              <a:chOff x="834850" y="3162500"/>
              <a:chExt cx="1323000" cy="1134750"/>
            </a:xfrm>
          </p:grpSpPr>
          <p:sp>
            <p:nvSpPr>
              <p:cNvPr id="9" name="Google Shape;90;p14">
                <a:extLst>
                  <a:ext uri="{FF2B5EF4-FFF2-40B4-BE49-F238E27FC236}">
                    <a16:creationId xmlns:a16="http://schemas.microsoft.com/office/drawing/2014/main" id="{AF8F0CC7-D147-469D-B6B0-09BFAA770EDD}"/>
                  </a:ext>
                </a:extLst>
              </p:cNvPr>
              <p:cNvSpPr/>
              <p:nvPr/>
            </p:nvSpPr>
            <p:spPr>
              <a:xfrm>
                <a:off x="834850" y="3162500"/>
                <a:ext cx="1323000" cy="905700"/>
              </a:xfrm>
              <a:prstGeom prst="roundRect">
                <a:avLst>
                  <a:gd name="adj" fmla="val 10154"/>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1;p14">
                <a:extLst>
                  <a:ext uri="{FF2B5EF4-FFF2-40B4-BE49-F238E27FC236}">
                    <a16:creationId xmlns:a16="http://schemas.microsoft.com/office/drawing/2014/main" id="{27152E00-40D3-42C1-B130-41A86AC47524}"/>
                  </a:ext>
                </a:extLst>
              </p:cNvPr>
              <p:cNvSpPr/>
              <p:nvPr/>
            </p:nvSpPr>
            <p:spPr>
              <a:xfrm>
                <a:off x="881125" y="3208775"/>
                <a:ext cx="1234200" cy="689400"/>
              </a:xfrm>
              <a:prstGeom prst="roundRect">
                <a:avLst>
                  <a:gd name="adj" fmla="val 816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2;p14">
                <a:extLst>
                  <a:ext uri="{FF2B5EF4-FFF2-40B4-BE49-F238E27FC236}">
                    <a16:creationId xmlns:a16="http://schemas.microsoft.com/office/drawing/2014/main" id="{D0503A5D-84CD-44D6-A189-175212D99032}"/>
                  </a:ext>
                </a:extLst>
              </p:cNvPr>
              <p:cNvSpPr/>
              <p:nvPr/>
            </p:nvSpPr>
            <p:spPr>
              <a:xfrm>
                <a:off x="1333675" y="3960425"/>
                <a:ext cx="329100" cy="45900"/>
              </a:xfrm>
              <a:prstGeom prst="roundRect">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3;p14">
                <a:extLst>
                  <a:ext uri="{FF2B5EF4-FFF2-40B4-BE49-F238E27FC236}">
                    <a16:creationId xmlns:a16="http://schemas.microsoft.com/office/drawing/2014/main" id="{7149A5B8-F2C5-483E-B2C6-9E9835BBD9FB}"/>
                  </a:ext>
                </a:extLst>
              </p:cNvPr>
              <p:cNvSpPr/>
              <p:nvPr/>
            </p:nvSpPr>
            <p:spPr>
              <a:xfrm>
                <a:off x="1198450" y="4212650"/>
                <a:ext cx="595800" cy="84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 name="Google Shape;94;p14">
                <a:extLst>
                  <a:ext uri="{FF2B5EF4-FFF2-40B4-BE49-F238E27FC236}">
                    <a16:creationId xmlns:a16="http://schemas.microsoft.com/office/drawing/2014/main" id="{4F63CE49-C103-47A2-896F-B0FAE8C51529}"/>
                  </a:ext>
                </a:extLst>
              </p:cNvPr>
              <p:cNvSpPr/>
              <p:nvPr/>
            </p:nvSpPr>
            <p:spPr>
              <a:xfrm>
                <a:off x="1314100" y="4068575"/>
                <a:ext cx="364500" cy="143700"/>
              </a:xfrm>
              <a:prstGeom prst="trapezoid">
                <a:avLst>
                  <a:gd name="adj" fmla="val 25000"/>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grpSp>
        <p:nvGrpSpPr>
          <p:cNvPr id="20" name="Google Shape;95;p14">
            <a:extLst>
              <a:ext uri="{FF2B5EF4-FFF2-40B4-BE49-F238E27FC236}">
                <a16:creationId xmlns:a16="http://schemas.microsoft.com/office/drawing/2014/main" id="{305C9D17-7224-4E93-8AD4-4BC47588C25F}"/>
              </a:ext>
            </a:extLst>
          </p:cNvPr>
          <p:cNvGrpSpPr/>
          <p:nvPr/>
        </p:nvGrpSpPr>
        <p:grpSpPr>
          <a:xfrm>
            <a:off x="1904840" y="3298657"/>
            <a:ext cx="1323100" cy="901428"/>
            <a:chOff x="7370889" y="1832724"/>
            <a:chExt cx="1323100" cy="901428"/>
          </a:xfrm>
        </p:grpSpPr>
        <p:grpSp>
          <p:nvGrpSpPr>
            <p:cNvPr id="21" name="Google Shape;96;p14">
              <a:extLst>
                <a:ext uri="{FF2B5EF4-FFF2-40B4-BE49-F238E27FC236}">
                  <a16:creationId xmlns:a16="http://schemas.microsoft.com/office/drawing/2014/main" id="{45ED1F32-4A19-4660-B182-A6BDCE3AAFC5}"/>
                </a:ext>
              </a:extLst>
            </p:cNvPr>
            <p:cNvGrpSpPr/>
            <p:nvPr/>
          </p:nvGrpSpPr>
          <p:grpSpPr>
            <a:xfrm>
              <a:off x="8191160" y="1832724"/>
              <a:ext cx="502830" cy="901428"/>
              <a:chOff x="2285225" y="3072525"/>
              <a:chExt cx="683100" cy="1224600"/>
            </a:xfrm>
          </p:grpSpPr>
          <p:sp>
            <p:nvSpPr>
              <p:cNvPr id="28" name="Google Shape;97;p14">
                <a:extLst>
                  <a:ext uri="{FF2B5EF4-FFF2-40B4-BE49-F238E27FC236}">
                    <a16:creationId xmlns:a16="http://schemas.microsoft.com/office/drawing/2014/main" id="{F58E65E4-D0D1-4AF5-AD38-F710F3388D7D}"/>
                  </a:ext>
                </a:extLst>
              </p:cNvPr>
              <p:cNvSpPr/>
              <p:nvPr/>
            </p:nvSpPr>
            <p:spPr>
              <a:xfrm>
                <a:off x="2285225" y="3072525"/>
                <a:ext cx="683100" cy="1224600"/>
              </a:xfrm>
              <a:prstGeom prst="roundRect">
                <a:avLst>
                  <a:gd name="adj" fmla="val 10154"/>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9" name="Google Shape;98;p14">
                <a:extLst>
                  <a:ext uri="{FF2B5EF4-FFF2-40B4-BE49-F238E27FC236}">
                    <a16:creationId xmlns:a16="http://schemas.microsoft.com/office/drawing/2014/main" id="{02F8D226-235C-46AB-B550-3BB96FAC62A1}"/>
                  </a:ext>
                </a:extLst>
              </p:cNvPr>
              <p:cNvSpPr/>
              <p:nvPr/>
            </p:nvSpPr>
            <p:spPr>
              <a:xfrm>
                <a:off x="2462225" y="320877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9;p14">
                <a:extLst>
                  <a:ext uri="{FF2B5EF4-FFF2-40B4-BE49-F238E27FC236}">
                    <a16:creationId xmlns:a16="http://schemas.microsoft.com/office/drawing/2014/main" id="{7D9CCFE7-BCAB-49D5-B458-B3311BCF15F2}"/>
                  </a:ext>
                </a:extLst>
              </p:cNvPr>
              <p:cNvSpPr/>
              <p:nvPr/>
            </p:nvSpPr>
            <p:spPr>
              <a:xfrm>
                <a:off x="2462225" y="3371500"/>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0;p14">
                <a:extLst>
                  <a:ext uri="{FF2B5EF4-FFF2-40B4-BE49-F238E27FC236}">
                    <a16:creationId xmlns:a16="http://schemas.microsoft.com/office/drawing/2014/main" id="{1CF12FAD-03B7-4854-89A9-2B3982C92737}"/>
                  </a:ext>
                </a:extLst>
              </p:cNvPr>
              <p:cNvSpPr/>
              <p:nvPr/>
            </p:nvSpPr>
            <p:spPr>
              <a:xfrm>
                <a:off x="2462225" y="353422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1;p14">
                <a:extLst>
                  <a:ext uri="{FF2B5EF4-FFF2-40B4-BE49-F238E27FC236}">
                    <a16:creationId xmlns:a16="http://schemas.microsoft.com/office/drawing/2014/main" id="{FE33D668-0CB1-45FC-8624-A39DEF02C0B9}"/>
                  </a:ext>
                </a:extLst>
              </p:cNvPr>
              <p:cNvSpPr/>
              <p:nvPr/>
            </p:nvSpPr>
            <p:spPr>
              <a:xfrm>
                <a:off x="2554925" y="3730475"/>
                <a:ext cx="143700" cy="143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2;p14">
                <a:extLst>
                  <a:ext uri="{FF2B5EF4-FFF2-40B4-BE49-F238E27FC236}">
                    <a16:creationId xmlns:a16="http://schemas.microsoft.com/office/drawing/2014/main" id="{1399ACFE-2E36-421B-B7CF-1660B61D4285}"/>
                  </a:ext>
                </a:extLst>
              </p:cNvPr>
              <p:cNvSpPr/>
              <p:nvPr/>
            </p:nvSpPr>
            <p:spPr>
              <a:xfrm>
                <a:off x="2533025" y="3960425"/>
                <a:ext cx="187500" cy="18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03;p14">
              <a:extLst>
                <a:ext uri="{FF2B5EF4-FFF2-40B4-BE49-F238E27FC236}">
                  <a16:creationId xmlns:a16="http://schemas.microsoft.com/office/drawing/2014/main" id="{1345BDDC-38AA-42A7-AB2C-1F0F6A3C3A6E}"/>
                </a:ext>
              </a:extLst>
            </p:cNvPr>
            <p:cNvGrpSpPr/>
            <p:nvPr/>
          </p:nvGrpSpPr>
          <p:grpSpPr>
            <a:xfrm>
              <a:off x="7370889" y="1898863"/>
              <a:ext cx="973860" cy="835289"/>
              <a:chOff x="834850" y="3162500"/>
              <a:chExt cx="1323000" cy="1134750"/>
            </a:xfrm>
          </p:grpSpPr>
          <p:sp>
            <p:nvSpPr>
              <p:cNvPr id="23" name="Google Shape;104;p14">
                <a:extLst>
                  <a:ext uri="{FF2B5EF4-FFF2-40B4-BE49-F238E27FC236}">
                    <a16:creationId xmlns:a16="http://schemas.microsoft.com/office/drawing/2014/main" id="{5163B09D-C648-4D07-88F9-82F7D160432C}"/>
                  </a:ext>
                </a:extLst>
              </p:cNvPr>
              <p:cNvSpPr/>
              <p:nvPr/>
            </p:nvSpPr>
            <p:spPr>
              <a:xfrm>
                <a:off x="834850" y="3162500"/>
                <a:ext cx="1323000" cy="905700"/>
              </a:xfrm>
              <a:prstGeom prst="roundRect">
                <a:avLst>
                  <a:gd name="adj" fmla="val 10154"/>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5;p14">
                <a:extLst>
                  <a:ext uri="{FF2B5EF4-FFF2-40B4-BE49-F238E27FC236}">
                    <a16:creationId xmlns:a16="http://schemas.microsoft.com/office/drawing/2014/main" id="{FF9EF56F-E9F4-44B1-8BA1-48DA0EF772B5}"/>
                  </a:ext>
                </a:extLst>
              </p:cNvPr>
              <p:cNvSpPr/>
              <p:nvPr/>
            </p:nvSpPr>
            <p:spPr>
              <a:xfrm>
                <a:off x="881125" y="3208775"/>
                <a:ext cx="1234200" cy="689400"/>
              </a:xfrm>
              <a:prstGeom prst="roundRect">
                <a:avLst>
                  <a:gd name="adj" fmla="val 816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6;p14">
                <a:extLst>
                  <a:ext uri="{FF2B5EF4-FFF2-40B4-BE49-F238E27FC236}">
                    <a16:creationId xmlns:a16="http://schemas.microsoft.com/office/drawing/2014/main" id="{ABCF016A-520A-40DA-B776-88B319ED11EC}"/>
                  </a:ext>
                </a:extLst>
              </p:cNvPr>
              <p:cNvSpPr/>
              <p:nvPr/>
            </p:nvSpPr>
            <p:spPr>
              <a:xfrm>
                <a:off x="1333675" y="3960425"/>
                <a:ext cx="329100" cy="45900"/>
              </a:xfrm>
              <a:prstGeom prst="roundRect">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7;p14">
                <a:extLst>
                  <a:ext uri="{FF2B5EF4-FFF2-40B4-BE49-F238E27FC236}">
                    <a16:creationId xmlns:a16="http://schemas.microsoft.com/office/drawing/2014/main" id="{AF307E1B-8E54-4320-9D1A-5054DB3CC8B0}"/>
                  </a:ext>
                </a:extLst>
              </p:cNvPr>
              <p:cNvSpPr/>
              <p:nvPr/>
            </p:nvSpPr>
            <p:spPr>
              <a:xfrm>
                <a:off x="1198450" y="4212650"/>
                <a:ext cx="595800" cy="84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 name="Google Shape;108;p14">
                <a:extLst>
                  <a:ext uri="{FF2B5EF4-FFF2-40B4-BE49-F238E27FC236}">
                    <a16:creationId xmlns:a16="http://schemas.microsoft.com/office/drawing/2014/main" id="{A830E966-5E37-458E-80B0-6826E164FB5C}"/>
                  </a:ext>
                </a:extLst>
              </p:cNvPr>
              <p:cNvSpPr/>
              <p:nvPr/>
            </p:nvSpPr>
            <p:spPr>
              <a:xfrm>
                <a:off x="1314100" y="4068575"/>
                <a:ext cx="364500" cy="143700"/>
              </a:xfrm>
              <a:prstGeom prst="trapezoid">
                <a:avLst>
                  <a:gd name="adj" fmla="val 25000"/>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grpSp>
        <p:nvGrpSpPr>
          <p:cNvPr id="1047" name="Group 1046">
            <a:extLst>
              <a:ext uri="{FF2B5EF4-FFF2-40B4-BE49-F238E27FC236}">
                <a16:creationId xmlns:a16="http://schemas.microsoft.com/office/drawing/2014/main" id="{7B0D3930-5663-4882-BD22-DBFB5520BCFF}"/>
              </a:ext>
            </a:extLst>
          </p:cNvPr>
          <p:cNvGrpSpPr/>
          <p:nvPr/>
        </p:nvGrpSpPr>
        <p:grpSpPr>
          <a:xfrm>
            <a:off x="3383524" y="3504378"/>
            <a:ext cx="786263" cy="662969"/>
            <a:chOff x="1664712" y="3953070"/>
            <a:chExt cx="786263" cy="662969"/>
          </a:xfrm>
        </p:grpSpPr>
        <p:sp>
          <p:nvSpPr>
            <p:cNvPr id="36" name="Flowchart: Magnetic Disk 35">
              <a:extLst>
                <a:ext uri="{FF2B5EF4-FFF2-40B4-BE49-F238E27FC236}">
                  <a16:creationId xmlns:a16="http://schemas.microsoft.com/office/drawing/2014/main" id="{10CB8DCE-EB7A-4184-9AFD-ED248ECF2FF5}"/>
                </a:ext>
              </a:extLst>
            </p:cNvPr>
            <p:cNvSpPr/>
            <p:nvPr/>
          </p:nvSpPr>
          <p:spPr>
            <a:xfrm>
              <a:off x="1664762" y="4259768"/>
              <a:ext cx="786213" cy="356271"/>
            </a:xfrm>
            <a:prstGeom prst="flowChartMagneticDisk">
              <a:avLst/>
            </a:prstGeom>
            <a:solidFill>
              <a:srgbClr val="999999"/>
            </a:solidFill>
            <a:ln>
              <a:solidFill>
                <a:srgbClr val="4343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lowchart: Magnetic Disk 40">
              <a:extLst>
                <a:ext uri="{FF2B5EF4-FFF2-40B4-BE49-F238E27FC236}">
                  <a16:creationId xmlns:a16="http://schemas.microsoft.com/office/drawing/2014/main" id="{39702CEA-0AD3-4411-B1FE-AF3DA3CE0A06}"/>
                </a:ext>
              </a:extLst>
            </p:cNvPr>
            <p:cNvSpPr/>
            <p:nvPr/>
          </p:nvSpPr>
          <p:spPr>
            <a:xfrm>
              <a:off x="1664712" y="3953070"/>
              <a:ext cx="786213" cy="356271"/>
            </a:xfrm>
            <a:prstGeom prst="flowChartMagneticDisk">
              <a:avLst/>
            </a:prstGeom>
            <a:solidFill>
              <a:srgbClr val="999999"/>
            </a:solidFill>
            <a:ln>
              <a:solidFill>
                <a:srgbClr val="4343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0D7B8271-4C8D-433C-91A6-37E8BC9DB6E2}"/>
              </a:ext>
            </a:extLst>
          </p:cNvPr>
          <p:cNvGrpSpPr/>
          <p:nvPr/>
        </p:nvGrpSpPr>
        <p:grpSpPr>
          <a:xfrm>
            <a:off x="1507127" y="4167347"/>
            <a:ext cx="2269553" cy="35777"/>
            <a:chOff x="1507127" y="4167347"/>
            <a:chExt cx="2269553" cy="35777"/>
          </a:xfrm>
        </p:grpSpPr>
        <p:cxnSp>
          <p:nvCxnSpPr>
            <p:cNvPr id="1072" name="Connector: Elbow 1071">
              <a:extLst>
                <a:ext uri="{FF2B5EF4-FFF2-40B4-BE49-F238E27FC236}">
                  <a16:creationId xmlns:a16="http://schemas.microsoft.com/office/drawing/2014/main" id="{7FE78C0F-46E3-4847-A53A-7FC988DAEB81}"/>
                </a:ext>
              </a:extLst>
            </p:cNvPr>
            <p:cNvCxnSpPr>
              <a:stCxn id="14" idx="2"/>
              <a:endCxn id="36" idx="3"/>
            </p:cNvCxnSpPr>
            <p:nvPr/>
          </p:nvCxnSpPr>
          <p:spPr>
            <a:xfrm rot="5400000" flipH="1" flipV="1">
              <a:off x="2624015" y="3050459"/>
              <a:ext cx="35777" cy="2269553"/>
            </a:xfrm>
            <a:prstGeom prst="bentConnector3">
              <a:avLst>
                <a:gd name="adj1" fmla="val -638958"/>
              </a:avLst>
            </a:prstGeom>
            <a:ln w="25400">
              <a:solidFill>
                <a:srgbClr val="73737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17" name="Connector: Elbow 116">
              <a:extLst>
                <a:ext uri="{FF2B5EF4-FFF2-40B4-BE49-F238E27FC236}">
                  <a16:creationId xmlns:a16="http://schemas.microsoft.com/office/drawing/2014/main" id="{5F99BDD2-7229-46A0-A370-5499758E35E8}"/>
                </a:ext>
              </a:extLst>
            </p:cNvPr>
            <p:cNvCxnSpPr>
              <a:cxnSpLocks/>
              <a:stCxn id="28" idx="2"/>
              <a:endCxn id="36" idx="3"/>
            </p:cNvCxnSpPr>
            <p:nvPr/>
          </p:nvCxnSpPr>
          <p:spPr>
            <a:xfrm rot="5400000" flipH="1" flipV="1">
              <a:off x="3360234" y="3783638"/>
              <a:ext cx="32738" cy="800155"/>
            </a:xfrm>
            <a:prstGeom prst="bentConnector3">
              <a:avLst>
                <a:gd name="adj1" fmla="val -698271"/>
              </a:avLst>
            </a:prstGeom>
            <a:ln w="25400">
              <a:solidFill>
                <a:srgbClr val="737373"/>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62" name="Group 161">
            <a:extLst>
              <a:ext uri="{FF2B5EF4-FFF2-40B4-BE49-F238E27FC236}">
                <a16:creationId xmlns:a16="http://schemas.microsoft.com/office/drawing/2014/main" id="{EBDD5A96-9FFB-407C-84BA-FCF608ED9210}"/>
              </a:ext>
            </a:extLst>
          </p:cNvPr>
          <p:cNvGrpSpPr/>
          <p:nvPr/>
        </p:nvGrpSpPr>
        <p:grpSpPr>
          <a:xfrm>
            <a:off x="7956919" y="3520667"/>
            <a:ext cx="786263" cy="662969"/>
            <a:chOff x="1664712" y="3953070"/>
            <a:chExt cx="786263" cy="662969"/>
          </a:xfrm>
        </p:grpSpPr>
        <p:sp>
          <p:nvSpPr>
            <p:cNvPr id="163" name="Flowchart: Magnetic Disk 162">
              <a:extLst>
                <a:ext uri="{FF2B5EF4-FFF2-40B4-BE49-F238E27FC236}">
                  <a16:creationId xmlns:a16="http://schemas.microsoft.com/office/drawing/2014/main" id="{AE0717BC-B881-4F60-BD8C-49BDE99E1644}"/>
                </a:ext>
              </a:extLst>
            </p:cNvPr>
            <p:cNvSpPr/>
            <p:nvPr/>
          </p:nvSpPr>
          <p:spPr>
            <a:xfrm>
              <a:off x="1664762" y="4259768"/>
              <a:ext cx="786213" cy="356271"/>
            </a:xfrm>
            <a:prstGeom prst="flowChartMagneticDisk">
              <a:avLst/>
            </a:prstGeom>
            <a:solidFill>
              <a:srgbClr val="999999"/>
            </a:solidFill>
            <a:ln>
              <a:solidFill>
                <a:srgbClr val="4343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Flowchart: Magnetic Disk 163">
              <a:extLst>
                <a:ext uri="{FF2B5EF4-FFF2-40B4-BE49-F238E27FC236}">
                  <a16:creationId xmlns:a16="http://schemas.microsoft.com/office/drawing/2014/main" id="{35EA88FE-FA9C-49D4-9700-74F422C573FD}"/>
                </a:ext>
              </a:extLst>
            </p:cNvPr>
            <p:cNvSpPr/>
            <p:nvPr/>
          </p:nvSpPr>
          <p:spPr>
            <a:xfrm>
              <a:off x="1664712" y="3953070"/>
              <a:ext cx="786213" cy="356271"/>
            </a:xfrm>
            <a:prstGeom prst="flowChartMagneticDisk">
              <a:avLst/>
            </a:prstGeom>
            <a:solidFill>
              <a:srgbClr val="999999"/>
            </a:solidFill>
            <a:ln>
              <a:solidFill>
                <a:srgbClr val="4343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80" name="Group 1079">
            <a:extLst>
              <a:ext uri="{FF2B5EF4-FFF2-40B4-BE49-F238E27FC236}">
                <a16:creationId xmlns:a16="http://schemas.microsoft.com/office/drawing/2014/main" id="{89480DBB-D034-408D-BACB-DAE8DB43DED1}"/>
              </a:ext>
            </a:extLst>
          </p:cNvPr>
          <p:cNvGrpSpPr/>
          <p:nvPr/>
        </p:nvGrpSpPr>
        <p:grpSpPr>
          <a:xfrm>
            <a:off x="8012487" y="2903698"/>
            <a:ext cx="698790" cy="288882"/>
            <a:chOff x="7973310" y="2775211"/>
            <a:chExt cx="698790" cy="288882"/>
          </a:xfrm>
        </p:grpSpPr>
        <p:sp>
          <p:nvSpPr>
            <p:cNvPr id="1077" name="Rectangle 1076">
              <a:extLst>
                <a:ext uri="{FF2B5EF4-FFF2-40B4-BE49-F238E27FC236}">
                  <a16:creationId xmlns:a16="http://schemas.microsoft.com/office/drawing/2014/main" id="{1276FDEC-2175-4384-AED8-085FE006C5EA}"/>
                </a:ext>
              </a:extLst>
            </p:cNvPr>
            <p:cNvSpPr/>
            <p:nvPr/>
          </p:nvSpPr>
          <p:spPr>
            <a:xfrm>
              <a:off x="7973310" y="2775211"/>
              <a:ext cx="698790" cy="73162"/>
            </a:xfrm>
            <a:prstGeom prst="rect">
              <a:avLst/>
            </a:prstGeom>
            <a:solidFill>
              <a:srgbClr val="999999"/>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ectangle 172">
              <a:extLst>
                <a:ext uri="{FF2B5EF4-FFF2-40B4-BE49-F238E27FC236}">
                  <a16:creationId xmlns:a16="http://schemas.microsoft.com/office/drawing/2014/main" id="{6C3B9555-D807-4D38-84C3-C89A541D8A7C}"/>
                </a:ext>
              </a:extLst>
            </p:cNvPr>
            <p:cNvSpPr/>
            <p:nvPr/>
          </p:nvSpPr>
          <p:spPr>
            <a:xfrm>
              <a:off x="7973310" y="2849179"/>
              <a:ext cx="698790" cy="73162"/>
            </a:xfrm>
            <a:prstGeom prst="rect">
              <a:avLst/>
            </a:prstGeom>
            <a:solidFill>
              <a:srgbClr val="D9D9D9"/>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ectangle 173">
              <a:extLst>
                <a:ext uri="{FF2B5EF4-FFF2-40B4-BE49-F238E27FC236}">
                  <a16:creationId xmlns:a16="http://schemas.microsoft.com/office/drawing/2014/main" id="{31D0B373-F641-4F51-8C70-C954F1ABA4F4}"/>
                </a:ext>
              </a:extLst>
            </p:cNvPr>
            <p:cNvSpPr/>
            <p:nvPr/>
          </p:nvSpPr>
          <p:spPr>
            <a:xfrm>
              <a:off x="7973310" y="2920055"/>
              <a:ext cx="698790" cy="73162"/>
            </a:xfrm>
            <a:prstGeom prst="rect">
              <a:avLst/>
            </a:prstGeom>
            <a:solidFill>
              <a:srgbClr val="D9D9D9"/>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Rectangle 174">
              <a:extLst>
                <a:ext uri="{FF2B5EF4-FFF2-40B4-BE49-F238E27FC236}">
                  <a16:creationId xmlns:a16="http://schemas.microsoft.com/office/drawing/2014/main" id="{BB5CAF80-1202-4E2C-8EAD-61E091AD897C}"/>
                </a:ext>
              </a:extLst>
            </p:cNvPr>
            <p:cNvSpPr/>
            <p:nvPr/>
          </p:nvSpPr>
          <p:spPr>
            <a:xfrm>
              <a:off x="7973310" y="2990931"/>
              <a:ext cx="698790" cy="73162"/>
            </a:xfrm>
            <a:prstGeom prst="rect">
              <a:avLst/>
            </a:prstGeom>
            <a:solidFill>
              <a:srgbClr val="D9D9D9"/>
            </a:solid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ectangle 180">
              <a:extLst>
                <a:ext uri="{FF2B5EF4-FFF2-40B4-BE49-F238E27FC236}">
                  <a16:creationId xmlns:a16="http://schemas.microsoft.com/office/drawing/2014/main" id="{8BC05C80-22B8-4111-9EF9-6CBDDC44A835}"/>
                </a:ext>
              </a:extLst>
            </p:cNvPr>
            <p:cNvSpPr/>
            <p:nvPr/>
          </p:nvSpPr>
          <p:spPr>
            <a:xfrm>
              <a:off x="7973311" y="2848372"/>
              <a:ext cx="175328" cy="215721"/>
            </a:xfrm>
            <a:prstGeom prst="rect">
              <a:avLst/>
            </a:pr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Rectangle 181">
              <a:extLst>
                <a:ext uri="{FF2B5EF4-FFF2-40B4-BE49-F238E27FC236}">
                  <a16:creationId xmlns:a16="http://schemas.microsoft.com/office/drawing/2014/main" id="{45CC0BD0-8F7B-4B80-9CA6-877B993E31A7}"/>
                </a:ext>
              </a:extLst>
            </p:cNvPr>
            <p:cNvSpPr/>
            <p:nvPr/>
          </p:nvSpPr>
          <p:spPr>
            <a:xfrm>
              <a:off x="8148639" y="2848372"/>
              <a:ext cx="175328" cy="215721"/>
            </a:xfrm>
            <a:prstGeom prst="rect">
              <a:avLst/>
            </a:pr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Rectangle 183">
              <a:extLst>
                <a:ext uri="{FF2B5EF4-FFF2-40B4-BE49-F238E27FC236}">
                  <a16:creationId xmlns:a16="http://schemas.microsoft.com/office/drawing/2014/main" id="{E321E3C8-44FB-4329-B0D4-7E5330FABC55}"/>
                </a:ext>
              </a:extLst>
            </p:cNvPr>
            <p:cNvSpPr/>
            <p:nvPr/>
          </p:nvSpPr>
          <p:spPr>
            <a:xfrm>
              <a:off x="8495511" y="2848372"/>
              <a:ext cx="175328" cy="215721"/>
            </a:xfrm>
            <a:prstGeom prst="rect">
              <a:avLst/>
            </a:pr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6" name="Google Shape;95;p14">
            <a:extLst>
              <a:ext uri="{FF2B5EF4-FFF2-40B4-BE49-F238E27FC236}">
                <a16:creationId xmlns:a16="http://schemas.microsoft.com/office/drawing/2014/main" id="{0CB8F32B-508E-404B-BE26-688203A17FB1}"/>
              </a:ext>
            </a:extLst>
          </p:cNvPr>
          <p:cNvGrpSpPr/>
          <p:nvPr/>
        </p:nvGrpSpPr>
        <p:grpSpPr>
          <a:xfrm>
            <a:off x="6479638" y="3298657"/>
            <a:ext cx="1323100" cy="901428"/>
            <a:chOff x="7370889" y="1832724"/>
            <a:chExt cx="1323100" cy="901428"/>
          </a:xfrm>
        </p:grpSpPr>
        <p:grpSp>
          <p:nvGrpSpPr>
            <p:cNvPr id="187" name="Google Shape;96;p14">
              <a:extLst>
                <a:ext uri="{FF2B5EF4-FFF2-40B4-BE49-F238E27FC236}">
                  <a16:creationId xmlns:a16="http://schemas.microsoft.com/office/drawing/2014/main" id="{9034A25D-A7E4-4B32-8FE4-820553F0A732}"/>
                </a:ext>
              </a:extLst>
            </p:cNvPr>
            <p:cNvGrpSpPr/>
            <p:nvPr/>
          </p:nvGrpSpPr>
          <p:grpSpPr>
            <a:xfrm>
              <a:off x="8191160" y="1832724"/>
              <a:ext cx="502830" cy="901428"/>
              <a:chOff x="2285225" y="3072525"/>
              <a:chExt cx="683100" cy="1224600"/>
            </a:xfrm>
          </p:grpSpPr>
          <p:sp>
            <p:nvSpPr>
              <p:cNvPr id="194" name="Google Shape;97;p14">
                <a:extLst>
                  <a:ext uri="{FF2B5EF4-FFF2-40B4-BE49-F238E27FC236}">
                    <a16:creationId xmlns:a16="http://schemas.microsoft.com/office/drawing/2014/main" id="{F4BEAC90-1408-48C4-AA82-999071F09771}"/>
                  </a:ext>
                </a:extLst>
              </p:cNvPr>
              <p:cNvSpPr/>
              <p:nvPr/>
            </p:nvSpPr>
            <p:spPr>
              <a:xfrm>
                <a:off x="2285225" y="3072525"/>
                <a:ext cx="683100" cy="1224600"/>
              </a:xfrm>
              <a:prstGeom prst="roundRect">
                <a:avLst>
                  <a:gd name="adj" fmla="val 10154"/>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5" name="Google Shape;98;p14">
                <a:extLst>
                  <a:ext uri="{FF2B5EF4-FFF2-40B4-BE49-F238E27FC236}">
                    <a16:creationId xmlns:a16="http://schemas.microsoft.com/office/drawing/2014/main" id="{6A8505D1-AD54-47EF-92AF-9DF8986E62D4}"/>
                  </a:ext>
                </a:extLst>
              </p:cNvPr>
              <p:cNvSpPr/>
              <p:nvPr/>
            </p:nvSpPr>
            <p:spPr>
              <a:xfrm>
                <a:off x="2462225" y="320877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99;p14">
                <a:extLst>
                  <a:ext uri="{FF2B5EF4-FFF2-40B4-BE49-F238E27FC236}">
                    <a16:creationId xmlns:a16="http://schemas.microsoft.com/office/drawing/2014/main" id="{B23EC724-CAD6-4705-BFE6-BE20B66D8647}"/>
                  </a:ext>
                </a:extLst>
              </p:cNvPr>
              <p:cNvSpPr/>
              <p:nvPr/>
            </p:nvSpPr>
            <p:spPr>
              <a:xfrm>
                <a:off x="2462225" y="3371500"/>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00;p14">
                <a:extLst>
                  <a:ext uri="{FF2B5EF4-FFF2-40B4-BE49-F238E27FC236}">
                    <a16:creationId xmlns:a16="http://schemas.microsoft.com/office/drawing/2014/main" id="{F27B7FF6-C5F3-4EB7-82DF-2DB16C6E8357}"/>
                  </a:ext>
                </a:extLst>
              </p:cNvPr>
              <p:cNvSpPr/>
              <p:nvPr/>
            </p:nvSpPr>
            <p:spPr>
              <a:xfrm>
                <a:off x="2462225" y="353422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01;p14">
                <a:extLst>
                  <a:ext uri="{FF2B5EF4-FFF2-40B4-BE49-F238E27FC236}">
                    <a16:creationId xmlns:a16="http://schemas.microsoft.com/office/drawing/2014/main" id="{E916CA13-DC97-4547-8643-1912E7C6F7F8}"/>
                  </a:ext>
                </a:extLst>
              </p:cNvPr>
              <p:cNvSpPr/>
              <p:nvPr/>
            </p:nvSpPr>
            <p:spPr>
              <a:xfrm>
                <a:off x="2554925" y="3730475"/>
                <a:ext cx="143700" cy="143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02;p14">
                <a:extLst>
                  <a:ext uri="{FF2B5EF4-FFF2-40B4-BE49-F238E27FC236}">
                    <a16:creationId xmlns:a16="http://schemas.microsoft.com/office/drawing/2014/main" id="{CBA82DE3-9339-4D5F-B82C-C5E92EADFF84}"/>
                  </a:ext>
                </a:extLst>
              </p:cNvPr>
              <p:cNvSpPr/>
              <p:nvPr/>
            </p:nvSpPr>
            <p:spPr>
              <a:xfrm>
                <a:off x="2533025" y="3960425"/>
                <a:ext cx="187500" cy="18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03;p14">
              <a:extLst>
                <a:ext uri="{FF2B5EF4-FFF2-40B4-BE49-F238E27FC236}">
                  <a16:creationId xmlns:a16="http://schemas.microsoft.com/office/drawing/2014/main" id="{5B3112E9-9C88-4A64-8A20-031F953DFB2E}"/>
                </a:ext>
              </a:extLst>
            </p:cNvPr>
            <p:cNvGrpSpPr/>
            <p:nvPr/>
          </p:nvGrpSpPr>
          <p:grpSpPr>
            <a:xfrm>
              <a:off x="7370889" y="1898863"/>
              <a:ext cx="973860" cy="835289"/>
              <a:chOff x="834850" y="3162500"/>
              <a:chExt cx="1323000" cy="1134750"/>
            </a:xfrm>
          </p:grpSpPr>
          <p:sp>
            <p:nvSpPr>
              <p:cNvPr id="189" name="Google Shape;104;p14">
                <a:extLst>
                  <a:ext uri="{FF2B5EF4-FFF2-40B4-BE49-F238E27FC236}">
                    <a16:creationId xmlns:a16="http://schemas.microsoft.com/office/drawing/2014/main" id="{42F43250-A11A-456B-8A4B-291AC6A23C56}"/>
                  </a:ext>
                </a:extLst>
              </p:cNvPr>
              <p:cNvSpPr/>
              <p:nvPr/>
            </p:nvSpPr>
            <p:spPr>
              <a:xfrm>
                <a:off x="834850" y="3162500"/>
                <a:ext cx="1323000" cy="905700"/>
              </a:xfrm>
              <a:prstGeom prst="roundRect">
                <a:avLst>
                  <a:gd name="adj" fmla="val 10154"/>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05;p14">
                <a:extLst>
                  <a:ext uri="{FF2B5EF4-FFF2-40B4-BE49-F238E27FC236}">
                    <a16:creationId xmlns:a16="http://schemas.microsoft.com/office/drawing/2014/main" id="{4A423DBC-FFF0-4FD8-8DC5-DC7D93FDB3A5}"/>
                  </a:ext>
                </a:extLst>
              </p:cNvPr>
              <p:cNvSpPr/>
              <p:nvPr/>
            </p:nvSpPr>
            <p:spPr>
              <a:xfrm>
                <a:off x="881125" y="3208775"/>
                <a:ext cx="1234200" cy="689400"/>
              </a:xfrm>
              <a:prstGeom prst="roundRect">
                <a:avLst>
                  <a:gd name="adj" fmla="val 816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06;p14">
                <a:extLst>
                  <a:ext uri="{FF2B5EF4-FFF2-40B4-BE49-F238E27FC236}">
                    <a16:creationId xmlns:a16="http://schemas.microsoft.com/office/drawing/2014/main" id="{250FD6B3-86E0-4998-82D7-8F86EA8FA0CF}"/>
                  </a:ext>
                </a:extLst>
              </p:cNvPr>
              <p:cNvSpPr/>
              <p:nvPr/>
            </p:nvSpPr>
            <p:spPr>
              <a:xfrm>
                <a:off x="1333675" y="3960425"/>
                <a:ext cx="329100" cy="45900"/>
              </a:xfrm>
              <a:prstGeom prst="roundRect">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07;p14">
                <a:extLst>
                  <a:ext uri="{FF2B5EF4-FFF2-40B4-BE49-F238E27FC236}">
                    <a16:creationId xmlns:a16="http://schemas.microsoft.com/office/drawing/2014/main" id="{F8D935B0-304C-40A1-A367-07F456D9ECF2}"/>
                  </a:ext>
                </a:extLst>
              </p:cNvPr>
              <p:cNvSpPr/>
              <p:nvPr/>
            </p:nvSpPr>
            <p:spPr>
              <a:xfrm>
                <a:off x="1198450" y="4212650"/>
                <a:ext cx="595800" cy="84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3" name="Google Shape;108;p14">
                <a:extLst>
                  <a:ext uri="{FF2B5EF4-FFF2-40B4-BE49-F238E27FC236}">
                    <a16:creationId xmlns:a16="http://schemas.microsoft.com/office/drawing/2014/main" id="{4535D540-0C50-4B07-A6B7-5BDAFFA7D983}"/>
                  </a:ext>
                </a:extLst>
              </p:cNvPr>
              <p:cNvSpPr/>
              <p:nvPr/>
            </p:nvSpPr>
            <p:spPr>
              <a:xfrm>
                <a:off x="1314100" y="4068575"/>
                <a:ext cx="364500" cy="143700"/>
              </a:xfrm>
              <a:prstGeom prst="trapezoid">
                <a:avLst>
                  <a:gd name="adj" fmla="val 25000"/>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grpSp>
        <p:nvGrpSpPr>
          <p:cNvPr id="200" name="Google Shape;81;p14">
            <a:extLst>
              <a:ext uri="{FF2B5EF4-FFF2-40B4-BE49-F238E27FC236}">
                <a16:creationId xmlns:a16="http://schemas.microsoft.com/office/drawing/2014/main" id="{305FAD82-FA20-4C6C-AD8C-BE0E1D7BC555}"/>
              </a:ext>
            </a:extLst>
          </p:cNvPr>
          <p:cNvGrpSpPr/>
          <p:nvPr/>
        </p:nvGrpSpPr>
        <p:grpSpPr>
          <a:xfrm>
            <a:off x="5002308" y="3282208"/>
            <a:ext cx="1323100" cy="901428"/>
            <a:chOff x="5764439" y="1832724"/>
            <a:chExt cx="1323100" cy="901428"/>
          </a:xfrm>
        </p:grpSpPr>
        <p:grpSp>
          <p:nvGrpSpPr>
            <p:cNvPr id="201" name="Google Shape;82;p14">
              <a:extLst>
                <a:ext uri="{FF2B5EF4-FFF2-40B4-BE49-F238E27FC236}">
                  <a16:creationId xmlns:a16="http://schemas.microsoft.com/office/drawing/2014/main" id="{548643CD-5031-45DD-BDE2-4477C683FE44}"/>
                </a:ext>
              </a:extLst>
            </p:cNvPr>
            <p:cNvGrpSpPr/>
            <p:nvPr/>
          </p:nvGrpSpPr>
          <p:grpSpPr>
            <a:xfrm>
              <a:off x="6584710" y="1832724"/>
              <a:ext cx="502830" cy="901428"/>
              <a:chOff x="2285225" y="3072525"/>
              <a:chExt cx="683100" cy="1224600"/>
            </a:xfrm>
          </p:grpSpPr>
          <p:sp>
            <p:nvSpPr>
              <p:cNvPr id="208" name="Google Shape;83;p14">
                <a:extLst>
                  <a:ext uri="{FF2B5EF4-FFF2-40B4-BE49-F238E27FC236}">
                    <a16:creationId xmlns:a16="http://schemas.microsoft.com/office/drawing/2014/main" id="{C83F1229-A3D9-49C4-B567-55E2B69B645B}"/>
                  </a:ext>
                </a:extLst>
              </p:cNvPr>
              <p:cNvSpPr/>
              <p:nvPr/>
            </p:nvSpPr>
            <p:spPr>
              <a:xfrm>
                <a:off x="2285225" y="3072525"/>
                <a:ext cx="683100" cy="1224600"/>
              </a:xfrm>
              <a:prstGeom prst="roundRect">
                <a:avLst>
                  <a:gd name="adj" fmla="val 10154"/>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9" name="Google Shape;84;p14">
                <a:extLst>
                  <a:ext uri="{FF2B5EF4-FFF2-40B4-BE49-F238E27FC236}">
                    <a16:creationId xmlns:a16="http://schemas.microsoft.com/office/drawing/2014/main" id="{9F021833-0039-493E-B278-1903E8E9606D}"/>
                  </a:ext>
                </a:extLst>
              </p:cNvPr>
              <p:cNvSpPr/>
              <p:nvPr/>
            </p:nvSpPr>
            <p:spPr>
              <a:xfrm>
                <a:off x="2462225" y="320877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85;p14">
                <a:extLst>
                  <a:ext uri="{FF2B5EF4-FFF2-40B4-BE49-F238E27FC236}">
                    <a16:creationId xmlns:a16="http://schemas.microsoft.com/office/drawing/2014/main" id="{B15DE2AB-2AF4-406D-AEFF-62276D12E3B4}"/>
                  </a:ext>
                </a:extLst>
              </p:cNvPr>
              <p:cNvSpPr/>
              <p:nvPr/>
            </p:nvSpPr>
            <p:spPr>
              <a:xfrm>
                <a:off x="2462225" y="3371500"/>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86;p14">
                <a:extLst>
                  <a:ext uri="{FF2B5EF4-FFF2-40B4-BE49-F238E27FC236}">
                    <a16:creationId xmlns:a16="http://schemas.microsoft.com/office/drawing/2014/main" id="{B061B983-1611-47D9-949C-D4FD9079C05F}"/>
                  </a:ext>
                </a:extLst>
              </p:cNvPr>
              <p:cNvSpPr/>
              <p:nvPr/>
            </p:nvSpPr>
            <p:spPr>
              <a:xfrm>
                <a:off x="2462225" y="353422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87;p14">
                <a:extLst>
                  <a:ext uri="{FF2B5EF4-FFF2-40B4-BE49-F238E27FC236}">
                    <a16:creationId xmlns:a16="http://schemas.microsoft.com/office/drawing/2014/main" id="{1EFC964D-5E64-449A-A52A-D01BE376E1CE}"/>
                  </a:ext>
                </a:extLst>
              </p:cNvPr>
              <p:cNvSpPr/>
              <p:nvPr/>
            </p:nvSpPr>
            <p:spPr>
              <a:xfrm>
                <a:off x="2554925" y="3730475"/>
                <a:ext cx="143700" cy="143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88;p14">
                <a:extLst>
                  <a:ext uri="{FF2B5EF4-FFF2-40B4-BE49-F238E27FC236}">
                    <a16:creationId xmlns:a16="http://schemas.microsoft.com/office/drawing/2014/main" id="{DFEF6B1B-739B-4F6F-AF7D-C83BEC5C1F5F}"/>
                  </a:ext>
                </a:extLst>
              </p:cNvPr>
              <p:cNvSpPr/>
              <p:nvPr/>
            </p:nvSpPr>
            <p:spPr>
              <a:xfrm>
                <a:off x="2533025" y="3960425"/>
                <a:ext cx="187500" cy="18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89;p14">
              <a:extLst>
                <a:ext uri="{FF2B5EF4-FFF2-40B4-BE49-F238E27FC236}">
                  <a16:creationId xmlns:a16="http://schemas.microsoft.com/office/drawing/2014/main" id="{A09F784E-1B85-40E6-8E2E-59980AC85306}"/>
                </a:ext>
              </a:extLst>
            </p:cNvPr>
            <p:cNvGrpSpPr/>
            <p:nvPr/>
          </p:nvGrpSpPr>
          <p:grpSpPr>
            <a:xfrm>
              <a:off x="5764439" y="1898863"/>
              <a:ext cx="973860" cy="835289"/>
              <a:chOff x="834850" y="3162500"/>
              <a:chExt cx="1323000" cy="1134750"/>
            </a:xfrm>
          </p:grpSpPr>
          <p:sp>
            <p:nvSpPr>
              <p:cNvPr id="203" name="Google Shape;90;p14">
                <a:extLst>
                  <a:ext uri="{FF2B5EF4-FFF2-40B4-BE49-F238E27FC236}">
                    <a16:creationId xmlns:a16="http://schemas.microsoft.com/office/drawing/2014/main" id="{85588937-84FC-4FB1-AE72-E295AFB81F4C}"/>
                  </a:ext>
                </a:extLst>
              </p:cNvPr>
              <p:cNvSpPr/>
              <p:nvPr/>
            </p:nvSpPr>
            <p:spPr>
              <a:xfrm>
                <a:off x="834850" y="3162500"/>
                <a:ext cx="1323000" cy="905700"/>
              </a:xfrm>
              <a:prstGeom prst="roundRect">
                <a:avLst>
                  <a:gd name="adj" fmla="val 10154"/>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91;p14">
                <a:extLst>
                  <a:ext uri="{FF2B5EF4-FFF2-40B4-BE49-F238E27FC236}">
                    <a16:creationId xmlns:a16="http://schemas.microsoft.com/office/drawing/2014/main" id="{386B5E81-23DF-4692-9A7E-0545698FE936}"/>
                  </a:ext>
                </a:extLst>
              </p:cNvPr>
              <p:cNvSpPr/>
              <p:nvPr/>
            </p:nvSpPr>
            <p:spPr>
              <a:xfrm>
                <a:off x="881125" y="3208775"/>
                <a:ext cx="1234200" cy="689400"/>
              </a:xfrm>
              <a:prstGeom prst="roundRect">
                <a:avLst>
                  <a:gd name="adj" fmla="val 816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92;p14">
                <a:extLst>
                  <a:ext uri="{FF2B5EF4-FFF2-40B4-BE49-F238E27FC236}">
                    <a16:creationId xmlns:a16="http://schemas.microsoft.com/office/drawing/2014/main" id="{80AD7F74-B5C8-4C08-8A94-E54616872173}"/>
                  </a:ext>
                </a:extLst>
              </p:cNvPr>
              <p:cNvSpPr/>
              <p:nvPr/>
            </p:nvSpPr>
            <p:spPr>
              <a:xfrm>
                <a:off x="1333675" y="3960425"/>
                <a:ext cx="329100" cy="45900"/>
              </a:xfrm>
              <a:prstGeom prst="roundRect">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93;p14">
                <a:extLst>
                  <a:ext uri="{FF2B5EF4-FFF2-40B4-BE49-F238E27FC236}">
                    <a16:creationId xmlns:a16="http://schemas.microsoft.com/office/drawing/2014/main" id="{20540364-AF7D-40BE-AB4D-6D56218DF3E3}"/>
                  </a:ext>
                </a:extLst>
              </p:cNvPr>
              <p:cNvSpPr/>
              <p:nvPr/>
            </p:nvSpPr>
            <p:spPr>
              <a:xfrm>
                <a:off x="1198450" y="4212650"/>
                <a:ext cx="595800" cy="84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7" name="Google Shape;94;p14">
                <a:extLst>
                  <a:ext uri="{FF2B5EF4-FFF2-40B4-BE49-F238E27FC236}">
                    <a16:creationId xmlns:a16="http://schemas.microsoft.com/office/drawing/2014/main" id="{0C8033F0-3614-42F3-9BBC-8D7CB6CCC98C}"/>
                  </a:ext>
                </a:extLst>
              </p:cNvPr>
              <p:cNvSpPr/>
              <p:nvPr/>
            </p:nvSpPr>
            <p:spPr>
              <a:xfrm>
                <a:off x="1314100" y="4068575"/>
                <a:ext cx="364500" cy="143700"/>
              </a:xfrm>
              <a:prstGeom prst="trapezoid">
                <a:avLst>
                  <a:gd name="adj" fmla="val 25000"/>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grpSp>
        <p:nvGrpSpPr>
          <p:cNvPr id="3" name="Group 2">
            <a:extLst>
              <a:ext uri="{FF2B5EF4-FFF2-40B4-BE49-F238E27FC236}">
                <a16:creationId xmlns:a16="http://schemas.microsoft.com/office/drawing/2014/main" id="{51FE7F45-247B-4D59-85DC-1034E5450014}"/>
              </a:ext>
            </a:extLst>
          </p:cNvPr>
          <p:cNvGrpSpPr/>
          <p:nvPr/>
        </p:nvGrpSpPr>
        <p:grpSpPr>
          <a:xfrm>
            <a:off x="922372" y="2188369"/>
            <a:ext cx="1469398" cy="1179466"/>
            <a:chOff x="922372" y="2188369"/>
            <a:chExt cx="1469398" cy="1179466"/>
          </a:xfrm>
        </p:grpSpPr>
        <p:sp>
          <p:nvSpPr>
            <p:cNvPr id="53" name="Rectangle: Rounded Corners 52">
              <a:extLst>
                <a:ext uri="{FF2B5EF4-FFF2-40B4-BE49-F238E27FC236}">
                  <a16:creationId xmlns:a16="http://schemas.microsoft.com/office/drawing/2014/main" id="{1E52F532-B516-4E73-9AE2-8D1357C80006}"/>
                </a:ext>
              </a:extLst>
            </p:cNvPr>
            <p:cNvSpPr/>
            <p:nvPr/>
          </p:nvSpPr>
          <p:spPr>
            <a:xfrm>
              <a:off x="1438119" y="2350213"/>
              <a:ext cx="475861" cy="486799"/>
            </a:xfrm>
            <a:prstGeom prst="roundRect">
              <a:avLst>
                <a:gd name="adj" fmla="val 15321"/>
              </a:avLst>
            </a:prstGeom>
            <a:solidFill>
              <a:srgbClr val="D9D9D9"/>
            </a:solidFill>
            <a:ln>
              <a:solidFill>
                <a:schemeClr val="bg1"/>
              </a:solidFill>
            </a:ln>
          </p:spPr>
          <p:txBody>
            <a:bodyPr spcFirstLastPara="1" wrap="square" lIns="91425" tIns="91425" rIns="91425" bIns="91425" anchor="ctr" anchorCtr="0">
              <a:noAutofit/>
            </a:bodyPr>
            <a:lstStyle/>
            <a:p>
              <a:endParaRPr lang="en-US" dirty="0">
                <a:solidFill>
                  <a:srgbClr val="000000"/>
                </a:solidFill>
                <a:latin typeface="Arial"/>
                <a:cs typeface="Arial"/>
              </a:endParaRPr>
            </a:p>
          </p:txBody>
        </p:sp>
        <p:sp>
          <p:nvSpPr>
            <p:cNvPr id="34" name="Oval 33">
              <a:extLst>
                <a:ext uri="{FF2B5EF4-FFF2-40B4-BE49-F238E27FC236}">
                  <a16:creationId xmlns:a16="http://schemas.microsoft.com/office/drawing/2014/main" id="{7D43FA10-21CD-49CA-A49F-6DCAF9DF982E}"/>
                </a:ext>
              </a:extLst>
            </p:cNvPr>
            <p:cNvSpPr/>
            <p:nvPr/>
          </p:nvSpPr>
          <p:spPr>
            <a:xfrm>
              <a:off x="1594801" y="2502940"/>
              <a:ext cx="152400" cy="152400"/>
            </a:xfrm>
            <a:prstGeom prst="ellipse">
              <a:avLst/>
            </a:prstGeom>
            <a:solidFill>
              <a:srgbClr val="999999"/>
            </a:solidFill>
            <a:ln w="63500">
              <a:solidFill>
                <a:srgbClr val="99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2" name="Straight Arrow Connector 51">
              <a:extLst>
                <a:ext uri="{FF2B5EF4-FFF2-40B4-BE49-F238E27FC236}">
                  <a16:creationId xmlns:a16="http://schemas.microsoft.com/office/drawing/2014/main" id="{7858F7D6-6E5B-4AB2-A80E-DEC1CDE1FEA1}"/>
                </a:ext>
              </a:extLst>
            </p:cNvPr>
            <p:cNvCxnSpPr>
              <a:cxnSpLocks/>
              <a:stCxn id="34" idx="5"/>
              <a:endCxn id="23" idx="0"/>
            </p:cNvCxnSpPr>
            <p:nvPr/>
          </p:nvCxnSpPr>
          <p:spPr>
            <a:xfrm>
              <a:off x="1724883" y="2633022"/>
              <a:ext cx="666887" cy="731774"/>
            </a:xfrm>
            <a:prstGeom prst="straightConnector1">
              <a:avLst/>
            </a:prstGeom>
            <a:ln w="50800">
              <a:solidFill>
                <a:srgbClr val="999999"/>
              </a:solidFill>
              <a:headEnd w="lg" len="lg"/>
              <a:tailEnd type="arrow" w="sm" len="sm"/>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3311601B-C624-40D0-B2A1-C9150726D536}"/>
                </a:ext>
              </a:extLst>
            </p:cNvPr>
            <p:cNvCxnSpPr>
              <a:cxnSpLocks/>
              <a:stCxn id="34" idx="3"/>
              <a:endCxn id="9" idx="0"/>
            </p:cNvCxnSpPr>
            <p:nvPr/>
          </p:nvCxnSpPr>
          <p:spPr>
            <a:xfrm flipH="1">
              <a:off x="922372" y="2633022"/>
              <a:ext cx="694747" cy="734813"/>
            </a:xfrm>
            <a:prstGeom prst="straightConnector1">
              <a:avLst/>
            </a:prstGeom>
            <a:ln w="50800">
              <a:solidFill>
                <a:srgbClr val="999999"/>
              </a:solidFill>
              <a:headEnd w="lg" len="lg"/>
              <a:tailEnd type="arrow" w="sm" len="sm"/>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E2624119-2D4C-4E1F-BE5E-062FCF32D52E}"/>
                </a:ext>
              </a:extLst>
            </p:cNvPr>
            <p:cNvCxnSpPr>
              <a:cxnSpLocks/>
              <a:endCxn id="34" idx="0"/>
            </p:cNvCxnSpPr>
            <p:nvPr/>
          </p:nvCxnSpPr>
          <p:spPr>
            <a:xfrm>
              <a:off x="1671001" y="2188369"/>
              <a:ext cx="0" cy="314571"/>
            </a:xfrm>
            <a:prstGeom prst="straightConnector1">
              <a:avLst/>
            </a:prstGeom>
            <a:ln w="50800">
              <a:solidFill>
                <a:srgbClr val="999999"/>
              </a:solidFill>
              <a:headEnd w="lg" len="lg"/>
              <a:tailEnd type="none" w="sm" len="sm"/>
            </a:ln>
          </p:spPr>
          <p:style>
            <a:lnRef idx="1">
              <a:schemeClr val="accent1"/>
            </a:lnRef>
            <a:fillRef idx="0">
              <a:schemeClr val="accent1"/>
            </a:fillRef>
            <a:effectRef idx="0">
              <a:schemeClr val="accent1"/>
            </a:effectRef>
            <a:fontRef idx="minor">
              <a:schemeClr val="tx1"/>
            </a:fontRef>
          </p:style>
        </p:cxnSp>
      </p:grpSp>
      <p:sp>
        <p:nvSpPr>
          <p:cNvPr id="167" name="Cube 166">
            <a:extLst>
              <a:ext uri="{FF2B5EF4-FFF2-40B4-BE49-F238E27FC236}">
                <a16:creationId xmlns:a16="http://schemas.microsoft.com/office/drawing/2014/main" id="{26B76036-3671-4890-BF1E-A346C0A4C084}"/>
              </a:ext>
            </a:extLst>
          </p:cNvPr>
          <p:cNvSpPr/>
          <p:nvPr/>
        </p:nvSpPr>
        <p:spPr>
          <a:xfrm>
            <a:off x="5346091" y="3625112"/>
            <a:ext cx="272108" cy="240213"/>
          </a:xfrm>
          <a:prstGeom prst="cube">
            <a:avLst>
              <a:gd name="adj" fmla="val 22243"/>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Cube 1074">
            <a:extLst>
              <a:ext uri="{FF2B5EF4-FFF2-40B4-BE49-F238E27FC236}">
                <a16:creationId xmlns:a16="http://schemas.microsoft.com/office/drawing/2014/main" id="{F00AA9FE-4E51-45D8-90F5-9D6018846CDB}"/>
              </a:ext>
            </a:extLst>
          </p:cNvPr>
          <p:cNvSpPr/>
          <p:nvPr/>
        </p:nvSpPr>
        <p:spPr>
          <a:xfrm>
            <a:off x="5230731" y="3395434"/>
            <a:ext cx="272577" cy="261366"/>
          </a:xfrm>
          <a:prstGeom prst="cube">
            <a:avLst>
              <a:gd name="adj" fmla="val 22243"/>
            </a:avLst>
          </a:prstGeom>
          <a:solidFill>
            <a:srgbClr val="FF6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Cube 167">
            <a:extLst>
              <a:ext uri="{FF2B5EF4-FFF2-40B4-BE49-F238E27FC236}">
                <a16:creationId xmlns:a16="http://schemas.microsoft.com/office/drawing/2014/main" id="{6EFF84D8-D4D4-4F62-85C2-19F7CF380A9D}"/>
              </a:ext>
            </a:extLst>
          </p:cNvPr>
          <p:cNvSpPr/>
          <p:nvPr/>
        </p:nvSpPr>
        <p:spPr>
          <a:xfrm>
            <a:off x="5475544" y="3395434"/>
            <a:ext cx="272577" cy="261366"/>
          </a:xfrm>
          <a:prstGeom prst="cube">
            <a:avLst>
              <a:gd name="adj" fmla="val 22243"/>
            </a:avLst>
          </a:prstGeom>
          <a:solidFill>
            <a:srgbClr val="F4B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Cube 94">
            <a:extLst>
              <a:ext uri="{FF2B5EF4-FFF2-40B4-BE49-F238E27FC236}">
                <a16:creationId xmlns:a16="http://schemas.microsoft.com/office/drawing/2014/main" id="{1F79B0C4-6F96-4EC1-AE4C-E082BB133308}"/>
              </a:ext>
            </a:extLst>
          </p:cNvPr>
          <p:cNvSpPr/>
          <p:nvPr/>
        </p:nvSpPr>
        <p:spPr>
          <a:xfrm>
            <a:off x="6848212" y="3647180"/>
            <a:ext cx="272108" cy="240213"/>
          </a:xfrm>
          <a:prstGeom prst="cube">
            <a:avLst>
              <a:gd name="adj" fmla="val 22243"/>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Cube 95">
            <a:extLst>
              <a:ext uri="{FF2B5EF4-FFF2-40B4-BE49-F238E27FC236}">
                <a16:creationId xmlns:a16="http://schemas.microsoft.com/office/drawing/2014/main" id="{CFAD08D5-B321-42AB-A073-1D4F06D6231F}"/>
              </a:ext>
            </a:extLst>
          </p:cNvPr>
          <p:cNvSpPr/>
          <p:nvPr/>
        </p:nvSpPr>
        <p:spPr>
          <a:xfrm>
            <a:off x="6732852" y="3417502"/>
            <a:ext cx="272577" cy="261366"/>
          </a:xfrm>
          <a:prstGeom prst="cube">
            <a:avLst>
              <a:gd name="adj" fmla="val 22243"/>
            </a:avLst>
          </a:prstGeom>
          <a:solidFill>
            <a:srgbClr val="FF6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Cube 96">
            <a:extLst>
              <a:ext uri="{FF2B5EF4-FFF2-40B4-BE49-F238E27FC236}">
                <a16:creationId xmlns:a16="http://schemas.microsoft.com/office/drawing/2014/main" id="{0085CD6C-7FA8-4DF3-A091-8F02FBA75B25}"/>
              </a:ext>
            </a:extLst>
          </p:cNvPr>
          <p:cNvSpPr/>
          <p:nvPr/>
        </p:nvSpPr>
        <p:spPr>
          <a:xfrm>
            <a:off x="6977665" y="3417502"/>
            <a:ext cx="272577" cy="261366"/>
          </a:xfrm>
          <a:prstGeom prst="cube">
            <a:avLst>
              <a:gd name="adj" fmla="val 22243"/>
            </a:avLst>
          </a:prstGeom>
          <a:solidFill>
            <a:srgbClr val="F4B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0C5609A6-980B-4F79-AB02-122EBA765E15}"/>
              </a:ext>
            </a:extLst>
          </p:cNvPr>
          <p:cNvGrpSpPr/>
          <p:nvPr/>
        </p:nvGrpSpPr>
        <p:grpSpPr>
          <a:xfrm>
            <a:off x="6073995" y="4177286"/>
            <a:ext cx="2282431" cy="22798"/>
            <a:chOff x="6073995" y="4177286"/>
            <a:chExt cx="2282431" cy="22798"/>
          </a:xfrm>
        </p:grpSpPr>
        <p:cxnSp>
          <p:nvCxnSpPr>
            <p:cNvPr id="91" name="Connector: Elbow 90">
              <a:extLst>
                <a:ext uri="{FF2B5EF4-FFF2-40B4-BE49-F238E27FC236}">
                  <a16:creationId xmlns:a16="http://schemas.microsoft.com/office/drawing/2014/main" id="{6751ECD2-C1D0-475C-A0A4-B367A8F14CE4}"/>
                </a:ext>
              </a:extLst>
            </p:cNvPr>
            <p:cNvCxnSpPr>
              <a:cxnSpLocks/>
              <a:stCxn id="208" idx="2"/>
              <a:endCxn id="163" idx="3"/>
            </p:cNvCxnSpPr>
            <p:nvPr/>
          </p:nvCxnSpPr>
          <p:spPr>
            <a:xfrm rot="16200000" flipH="1">
              <a:off x="7212035" y="3045595"/>
              <a:ext cx="12700" cy="2276082"/>
            </a:xfrm>
            <a:prstGeom prst="bentConnector3">
              <a:avLst>
                <a:gd name="adj1" fmla="val 1800000"/>
              </a:avLst>
            </a:prstGeom>
            <a:ln w="25400">
              <a:solidFill>
                <a:srgbClr val="737373"/>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2" name="Connector: Elbow 91">
              <a:extLst>
                <a:ext uri="{FF2B5EF4-FFF2-40B4-BE49-F238E27FC236}">
                  <a16:creationId xmlns:a16="http://schemas.microsoft.com/office/drawing/2014/main" id="{2A5C1027-89F6-4737-A837-599D727ADA4E}"/>
                </a:ext>
              </a:extLst>
            </p:cNvPr>
            <p:cNvCxnSpPr>
              <a:cxnSpLocks/>
              <a:stCxn id="208" idx="2"/>
              <a:endCxn id="194" idx="2"/>
            </p:cNvCxnSpPr>
            <p:nvPr/>
          </p:nvCxnSpPr>
          <p:spPr>
            <a:xfrm rot="16200000" flipH="1">
              <a:off x="6804435" y="3453195"/>
              <a:ext cx="16449" cy="1477330"/>
            </a:xfrm>
            <a:prstGeom prst="bentConnector3">
              <a:avLst>
                <a:gd name="adj1" fmla="val 1349827"/>
              </a:avLst>
            </a:prstGeom>
            <a:ln w="25400">
              <a:solidFill>
                <a:srgbClr val="737373"/>
              </a:solidFill>
              <a:headEnd type="oval"/>
              <a:tailEnd type="oval"/>
            </a:ln>
          </p:spPr>
          <p:style>
            <a:lnRef idx="1">
              <a:schemeClr val="accent1"/>
            </a:lnRef>
            <a:fillRef idx="0">
              <a:schemeClr val="accent1"/>
            </a:fillRef>
            <a:effectRef idx="0">
              <a:schemeClr val="accent1"/>
            </a:effectRef>
            <a:fontRef idx="minor">
              <a:schemeClr val="tx1"/>
            </a:fontRef>
          </p:style>
        </p:cxnSp>
      </p:grpSp>
      <p:pic>
        <p:nvPicPr>
          <p:cNvPr id="5" name="slide 6 provisioning vs take 2 part 1">
            <a:hlinkClick r:id="" action="ppaction://media"/>
            <a:extLst>
              <a:ext uri="{FF2B5EF4-FFF2-40B4-BE49-F238E27FC236}">
                <a16:creationId xmlns:a16="http://schemas.microsoft.com/office/drawing/2014/main" id="{8CEB0128-9C4C-4E0B-9D6D-EB6A88A5F60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2266950"/>
            <a:ext cx="609600" cy="609600"/>
          </a:xfrm>
          <a:prstGeom prst="rect">
            <a:avLst/>
          </a:prstGeom>
        </p:spPr>
      </p:pic>
      <p:pic>
        <p:nvPicPr>
          <p:cNvPr id="35" name="slide 6 provisioning vs take 2 part 2">
            <a:hlinkClick r:id="" action="ppaction://media"/>
            <a:extLst>
              <a:ext uri="{FF2B5EF4-FFF2-40B4-BE49-F238E27FC236}">
                <a16:creationId xmlns:a16="http://schemas.microsoft.com/office/drawing/2014/main" id="{2C42A3F3-9E9E-42D2-8C21-FFB1431AD5D8}"/>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4205106" y="3127262"/>
            <a:ext cx="609600" cy="609600"/>
          </a:xfrm>
          <a:prstGeom prst="rect">
            <a:avLst/>
          </a:prstGeom>
        </p:spPr>
      </p:pic>
      <p:sp>
        <p:nvSpPr>
          <p:cNvPr id="99" name="Google Shape;75;p14">
            <a:extLst>
              <a:ext uri="{FF2B5EF4-FFF2-40B4-BE49-F238E27FC236}">
                <a16:creationId xmlns:a16="http://schemas.microsoft.com/office/drawing/2014/main" id="{6DA243D3-5437-4136-AC13-AB9197E9775A}"/>
              </a:ext>
            </a:extLst>
          </p:cNvPr>
          <p:cNvSpPr/>
          <p:nvPr/>
        </p:nvSpPr>
        <p:spPr>
          <a:xfrm>
            <a:off x="400818" y="1517904"/>
            <a:ext cx="8411488" cy="3027202"/>
          </a:xfrm>
          <a:prstGeom prst="roundRect">
            <a:avLst>
              <a:gd name="adj" fmla="val 5124"/>
            </a:avLst>
          </a:prstGeom>
          <a:noFill/>
          <a:ln w="28575" cap="flat" cmpd="sng">
            <a:solidFill>
              <a:srgbClr val="B7B7B7"/>
            </a:solidFill>
            <a:prstDash val="dot"/>
            <a:round/>
            <a:headEnd type="none" w="sm" len="sm"/>
            <a:tailEnd type="none" w="sm" len="sm"/>
          </a:ln>
        </p:spPr>
        <p:txBody>
          <a:bodyPr spcFirstLastPara="1" wrap="square" lIns="91425" tIns="91425" rIns="91425" bIns="0" anchor="b" anchorCtr="0">
            <a:noAutofit/>
          </a:bodyPr>
          <a:lstStyle/>
          <a:p>
            <a:pPr lvl="0" algn="ctr"/>
            <a:r>
              <a:rPr lang="en-US" sz="1800" dirty="0" err="1">
                <a:solidFill>
                  <a:schemeClr val="tx2"/>
                </a:solidFill>
                <a:latin typeface="Roboto"/>
                <a:ea typeface="Roboto"/>
                <a:sym typeface="Roboto"/>
              </a:rPr>
              <a:t>IaC</a:t>
            </a:r>
            <a:endParaRPr sz="1800" dirty="0">
              <a:solidFill>
                <a:schemeClr val="tx2"/>
              </a:solidFill>
              <a:latin typeface="Roboto"/>
              <a:ea typeface="Roboto"/>
              <a:sym typeface="Roboto"/>
            </a:endParaRPr>
          </a:p>
        </p:txBody>
      </p:sp>
    </p:spTree>
    <p:extLst>
      <p:ext uri="{BB962C8B-B14F-4D97-AF65-F5344CB8AC3E}">
        <p14:creationId xmlns:p14="http://schemas.microsoft.com/office/powerpoint/2010/main" val="1456026306"/>
      </p:ext>
    </p:extLst>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772" fill="hold"/>
                                        <p:tgtEl>
                                          <p:spTgt spid="5"/>
                                        </p:tgtEl>
                                      </p:cBhvr>
                                    </p:cmd>
                                  </p:childTnLst>
                                </p:cTn>
                              </p:par>
                              <p:par>
                                <p:cTn id="7" presetID="10" presetClass="entr" presetSubtype="0" fill="hold" grpId="0" nodeType="withEffect">
                                  <p:stCondLst>
                                    <p:cond delay="6500"/>
                                  </p:stCondLst>
                                  <p:childTnLst>
                                    <p:set>
                                      <p:cBhvr>
                                        <p:cTn id="8" dur="1" fill="hold">
                                          <p:stCondLst>
                                            <p:cond delay="0"/>
                                          </p:stCondLst>
                                        </p:cTn>
                                        <p:tgtEl>
                                          <p:spTgt spid="1045">
                                            <p:txEl>
                                              <p:pRg st="0" end="0"/>
                                            </p:txEl>
                                          </p:spTgt>
                                        </p:tgtEl>
                                        <p:attrNameLst>
                                          <p:attrName>style.visibility</p:attrName>
                                        </p:attrNameLst>
                                      </p:cBhvr>
                                      <p:to>
                                        <p:strVal val="visible"/>
                                      </p:to>
                                    </p:set>
                                    <p:animEffect transition="in" filter="fade">
                                      <p:cBhvr>
                                        <p:cTn id="9" dur="500"/>
                                        <p:tgtEl>
                                          <p:spTgt spid="1045">
                                            <p:txEl>
                                              <p:pRg st="0" end="0"/>
                                            </p:txEl>
                                          </p:spTgt>
                                        </p:tgtEl>
                                      </p:cBhvr>
                                    </p:animEffect>
                                  </p:childTnLst>
                                </p:cTn>
                              </p:par>
                              <p:par>
                                <p:cTn id="10" presetID="10" presetClass="entr" presetSubtype="0" fill="hold" grpId="0" nodeType="withEffect">
                                  <p:stCondLst>
                                    <p:cond delay="7500"/>
                                  </p:stCondLst>
                                  <p:childTnLst>
                                    <p:set>
                                      <p:cBhvr>
                                        <p:cTn id="11" dur="1" fill="hold">
                                          <p:stCondLst>
                                            <p:cond delay="0"/>
                                          </p:stCondLst>
                                        </p:cTn>
                                        <p:tgtEl>
                                          <p:spTgt spid="1046">
                                            <p:txEl>
                                              <p:pRg st="0" end="0"/>
                                            </p:txEl>
                                          </p:spTgt>
                                        </p:tgtEl>
                                        <p:attrNameLst>
                                          <p:attrName>style.visibility</p:attrName>
                                        </p:attrNameLst>
                                      </p:cBhvr>
                                      <p:to>
                                        <p:strVal val="visible"/>
                                      </p:to>
                                    </p:set>
                                    <p:animEffect transition="in" filter="fade">
                                      <p:cBhvr>
                                        <p:cTn id="12" dur="500"/>
                                        <p:tgtEl>
                                          <p:spTgt spid="1046">
                                            <p:txEl>
                                              <p:pRg st="0" end="0"/>
                                            </p:txEl>
                                          </p:spTgt>
                                        </p:tgtEl>
                                      </p:cBhvr>
                                    </p:animEffect>
                                  </p:childTnLst>
                                </p:cTn>
                              </p:par>
                              <p:par>
                                <p:cTn id="13" presetID="10" presetClass="entr" presetSubtype="0" fill="hold" grpId="0" nodeType="withEffect">
                                  <p:stCondLst>
                                    <p:cond delay="12000"/>
                                  </p:stCondLst>
                                  <p:childTnLst>
                                    <p:set>
                                      <p:cBhvr>
                                        <p:cTn id="14" dur="1" fill="hold">
                                          <p:stCondLst>
                                            <p:cond delay="0"/>
                                          </p:stCondLst>
                                        </p:cTn>
                                        <p:tgtEl>
                                          <p:spTgt spid="99"/>
                                        </p:tgtEl>
                                        <p:attrNameLst>
                                          <p:attrName>style.visibility</p:attrName>
                                        </p:attrNameLst>
                                      </p:cBhvr>
                                      <p:to>
                                        <p:strVal val="visible"/>
                                      </p:to>
                                    </p:set>
                                    <p:animEffect transition="in" filter="fade">
                                      <p:cBhvr>
                                        <p:cTn id="15" dur="500"/>
                                        <p:tgtEl>
                                          <p:spTgt spid="99"/>
                                        </p:tgtEl>
                                      </p:cBhvr>
                                    </p:animEffect>
                                  </p:childTnLst>
                                </p:cTn>
                              </p:par>
                              <p:par>
                                <p:cTn id="16" presetID="10" presetClass="entr" presetSubtype="0" fill="hold" nodeType="withEffect">
                                  <p:stCondLst>
                                    <p:cond delay="3250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nodeType="withEffect">
                                  <p:stCondLst>
                                    <p:cond delay="3260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par>
                                <p:cTn id="22" presetID="10" presetClass="entr" presetSubtype="0" fill="hold" nodeType="withEffect">
                                  <p:stCondLst>
                                    <p:cond delay="35500"/>
                                  </p:stCondLst>
                                  <p:childTnLst>
                                    <p:set>
                                      <p:cBhvr>
                                        <p:cTn id="23" dur="1" fill="hold">
                                          <p:stCondLst>
                                            <p:cond delay="0"/>
                                          </p:stCondLst>
                                        </p:cTn>
                                        <p:tgtEl>
                                          <p:spTgt spid="1047"/>
                                        </p:tgtEl>
                                        <p:attrNameLst>
                                          <p:attrName>style.visibility</p:attrName>
                                        </p:attrNameLst>
                                      </p:cBhvr>
                                      <p:to>
                                        <p:strVal val="visible"/>
                                      </p:to>
                                    </p:set>
                                    <p:animEffect transition="in" filter="fade">
                                      <p:cBhvr>
                                        <p:cTn id="24" dur="500"/>
                                        <p:tgtEl>
                                          <p:spTgt spid="1047"/>
                                        </p:tgtEl>
                                      </p:cBhvr>
                                    </p:animEffect>
                                  </p:childTnLst>
                                </p:cTn>
                              </p:par>
                              <p:par>
                                <p:cTn id="25" presetID="10" presetClass="entr" presetSubtype="0" fill="hold" nodeType="withEffect">
                                  <p:stCondLst>
                                    <p:cond delay="3620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par>
                                <p:cTn id="28" presetID="10" presetClass="entr" presetSubtype="0" fill="hold" nodeType="withEffect">
                                  <p:stCondLst>
                                    <p:cond delay="3700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500"/>
                                        <p:tgtEl>
                                          <p:spTgt spid="3"/>
                                        </p:tgtEl>
                                      </p:cBhvr>
                                    </p:animEffect>
                                  </p:childTnLst>
                                </p:cTn>
                              </p:par>
                              <p:par>
                                <p:cTn id="31" presetID="10" presetClass="entr" presetSubtype="0" fill="hold" nodeType="withEffect">
                                  <p:stCondLst>
                                    <p:cond delay="53800"/>
                                  </p:stCondLst>
                                  <p:childTnLst>
                                    <p:set>
                                      <p:cBhvr>
                                        <p:cTn id="32" dur="1" fill="hold">
                                          <p:stCondLst>
                                            <p:cond delay="0"/>
                                          </p:stCondLst>
                                        </p:cTn>
                                        <p:tgtEl>
                                          <p:spTgt spid="200"/>
                                        </p:tgtEl>
                                        <p:attrNameLst>
                                          <p:attrName>style.visibility</p:attrName>
                                        </p:attrNameLst>
                                      </p:cBhvr>
                                      <p:to>
                                        <p:strVal val="visible"/>
                                      </p:to>
                                    </p:set>
                                    <p:animEffect transition="in" filter="fade">
                                      <p:cBhvr>
                                        <p:cTn id="33" dur="500"/>
                                        <p:tgtEl>
                                          <p:spTgt spid="200"/>
                                        </p:tgtEl>
                                      </p:cBhvr>
                                    </p:animEffect>
                                  </p:childTnLst>
                                </p:cTn>
                              </p:par>
                              <p:par>
                                <p:cTn id="34" presetID="10" presetClass="entr" presetSubtype="0" fill="hold" nodeType="withEffect">
                                  <p:stCondLst>
                                    <p:cond delay="53900"/>
                                  </p:stCondLst>
                                  <p:childTnLst>
                                    <p:set>
                                      <p:cBhvr>
                                        <p:cTn id="35" dur="1" fill="hold">
                                          <p:stCondLst>
                                            <p:cond delay="0"/>
                                          </p:stCondLst>
                                        </p:cTn>
                                        <p:tgtEl>
                                          <p:spTgt spid="186"/>
                                        </p:tgtEl>
                                        <p:attrNameLst>
                                          <p:attrName>style.visibility</p:attrName>
                                        </p:attrNameLst>
                                      </p:cBhvr>
                                      <p:to>
                                        <p:strVal val="visible"/>
                                      </p:to>
                                    </p:set>
                                    <p:animEffect transition="in" filter="fade">
                                      <p:cBhvr>
                                        <p:cTn id="36" dur="500"/>
                                        <p:tgtEl>
                                          <p:spTgt spid="186"/>
                                        </p:tgtEl>
                                      </p:cBhvr>
                                    </p:animEffect>
                                  </p:childTnLst>
                                </p:cTn>
                              </p:par>
                              <p:par>
                                <p:cTn id="37" presetID="10" presetClass="entr" presetSubtype="0" fill="hold" nodeType="withEffect">
                                  <p:stCondLst>
                                    <p:cond delay="54000"/>
                                  </p:stCondLst>
                                  <p:childTnLst>
                                    <p:set>
                                      <p:cBhvr>
                                        <p:cTn id="38" dur="1" fill="hold">
                                          <p:stCondLst>
                                            <p:cond delay="0"/>
                                          </p:stCondLst>
                                        </p:cTn>
                                        <p:tgtEl>
                                          <p:spTgt spid="162"/>
                                        </p:tgtEl>
                                        <p:attrNameLst>
                                          <p:attrName>style.visibility</p:attrName>
                                        </p:attrNameLst>
                                      </p:cBhvr>
                                      <p:to>
                                        <p:strVal val="visible"/>
                                      </p:to>
                                    </p:set>
                                    <p:animEffect transition="in" filter="fade">
                                      <p:cBhvr>
                                        <p:cTn id="39" dur="500"/>
                                        <p:tgtEl>
                                          <p:spTgt spid="162"/>
                                        </p:tgtEl>
                                      </p:cBhvr>
                                    </p:animEffect>
                                  </p:childTnLst>
                                </p:cTn>
                              </p:par>
                              <p:par>
                                <p:cTn id="40" presetID="10" presetClass="entr" presetSubtype="0" fill="hold" nodeType="withEffect">
                                  <p:stCondLst>
                                    <p:cond delay="54100"/>
                                  </p:stCondLst>
                                  <p:childTnLst>
                                    <p:set>
                                      <p:cBhvr>
                                        <p:cTn id="41" dur="1" fill="hold">
                                          <p:stCondLst>
                                            <p:cond delay="0"/>
                                          </p:stCondLst>
                                        </p:cTn>
                                        <p:tgtEl>
                                          <p:spTgt spid="45"/>
                                        </p:tgtEl>
                                        <p:attrNameLst>
                                          <p:attrName>style.visibility</p:attrName>
                                        </p:attrNameLst>
                                      </p:cBhvr>
                                      <p:to>
                                        <p:strVal val="visible"/>
                                      </p:to>
                                    </p:set>
                                    <p:animEffect transition="in" filter="fade">
                                      <p:cBhvr>
                                        <p:cTn id="42" dur="500"/>
                                        <p:tgtEl>
                                          <p:spTgt spid="45"/>
                                        </p:tgtEl>
                                      </p:cBhvr>
                                    </p:animEffect>
                                  </p:childTnLst>
                                </p:cTn>
                              </p:par>
                              <p:par>
                                <p:cTn id="43" presetID="10" presetClass="entr" presetSubtype="0" fill="hold" grpId="1" nodeType="withEffect">
                                  <p:stCondLst>
                                    <p:cond delay="56000"/>
                                  </p:stCondLst>
                                  <p:childTnLst>
                                    <p:set>
                                      <p:cBhvr>
                                        <p:cTn id="44" dur="1" fill="hold">
                                          <p:stCondLst>
                                            <p:cond delay="0"/>
                                          </p:stCondLst>
                                        </p:cTn>
                                        <p:tgtEl>
                                          <p:spTgt spid="1075"/>
                                        </p:tgtEl>
                                        <p:attrNameLst>
                                          <p:attrName>style.visibility</p:attrName>
                                        </p:attrNameLst>
                                      </p:cBhvr>
                                      <p:to>
                                        <p:strVal val="visible"/>
                                      </p:to>
                                    </p:set>
                                    <p:animEffect transition="in" filter="fade">
                                      <p:cBhvr>
                                        <p:cTn id="45" dur="500"/>
                                        <p:tgtEl>
                                          <p:spTgt spid="1075"/>
                                        </p:tgtEl>
                                      </p:cBhvr>
                                    </p:animEffect>
                                  </p:childTnLst>
                                </p:cTn>
                              </p:par>
                              <p:par>
                                <p:cTn id="46" presetID="10" presetClass="entr" presetSubtype="0" fill="hold" grpId="1" nodeType="withEffect">
                                  <p:stCondLst>
                                    <p:cond delay="56000"/>
                                  </p:stCondLst>
                                  <p:childTnLst>
                                    <p:set>
                                      <p:cBhvr>
                                        <p:cTn id="47" dur="1" fill="hold">
                                          <p:stCondLst>
                                            <p:cond delay="0"/>
                                          </p:stCondLst>
                                        </p:cTn>
                                        <p:tgtEl>
                                          <p:spTgt spid="168"/>
                                        </p:tgtEl>
                                        <p:attrNameLst>
                                          <p:attrName>style.visibility</p:attrName>
                                        </p:attrNameLst>
                                      </p:cBhvr>
                                      <p:to>
                                        <p:strVal val="visible"/>
                                      </p:to>
                                    </p:set>
                                    <p:animEffect transition="in" filter="fade">
                                      <p:cBhvr>
                                        <p:cTn id="48" dur="500"/>
                                        <p:tgtEl>
                                          <p:spTgt spid="168"/>
                                        </p:tgtEl>
                                      </p:cBhvr>
                                    </p:animEffect>
                                  </p:childTnLst>
                                </p:cTn>
                              </p:par>
                              <p:par>
                                <p:cTn id="49" presetID="10" presetClass="entr" presetSubtype="0" fill="hold" grpId="1" nodeType="withEffect">
                                  <p:stCondLst>
                                    <p:cond delay="56000"/>
                                  </p:stCondLst>
                                  <p:childTnLst>
                                    <p:set>
                                      <p:cBhvr>
                                        <p:cTn id="50" dur="1" fill="hold">
                                          <p:stCondLst>
                                            <p:cond delay="0"/>
                                          </p:stCondLst>
                                        </p:cTn>
                                        <p:tgtEl>
                                          <p:spTgt spid="167"/>
                                        </p:tgtEl>
                                        <p:attrNameLst>
                                          <p:attrName>style.visibility</p:attrName>
                                        </p:attrNameLst>
                                      </p:cBhvr>
                                      <p:to>
                                        <p:strVal val="visible"/>
                                      </p:to>
                                    </p:set>
                                    <p:animEffect transition="in" filter="fade">
                                      <p:cBhvr>
                                        <p:cTn id="51" dur="500"/>
                                        <p:tgtEl>
                                          <p:spTgt spid="167"/>
                                        </p:tgtEl>
                                      </p:cBhvr>
                                    </p:animEffect>
                                  </p:childTnLst>
                                </p:cTn>
                              </p:par>
                              <p:par>
                                <p:cTn id="52" presetID="10" presetClass="entr" presetSubtype="0" fill="hold" grpId="1" nodeType="withEffect">
                                  <p:stCondLst>
                                    <p:cond delay="56000"/>
                                  </p:stCondLst>
                                  <p:childTnLst>
                                    <p:set>
                                      <p:cBhvr>
                                        <p:cTn id="53" dur="1" fill="hold">
                                          <p:stCondLst>
                                            <p:cond delay="0"/>
                                          </p:stCondLst>
                                        </p:cTn>
                                        <p:tgtEl>
                                          <p:spTgt spid="96"/>
                                        </p:tgtEl>
                                        <p:attrNameLst>
                                          <p:attrName>style.visibility</p:attrName>
                                        </p:attrNameLst>
                                      </p:cBhvr>
                                      <p:to>
                                        <p:strVal val="visible"/>
                                      </p:to>
                                    </p:set>
                                    <p:animEffect transition="in" filter="fade">
                                      <p:cBhvr>
                                        <p:cTn id="54" dur="500"/>
                                        <p:tgtEl>
                                          <p:spTgt spid="96"/>
                                        </p:tgtEl>
                                      </p:cBhvr>
                                    </p:animEffect>
                                  </p:childTnLst>
                                </p:cTn>
                              </p:par>
                              <p:par>
                                <p:cTn id="55" presetID="10" presetClass="entr" presetSubtype="0" fill="hold" grpId="1" nodeType="withEffect">
                                  <p:stCondLst>
                                    <p:cond delay="56000"/>
                                  </p:stCondLst>
                                  <p:childTnLst>
                                    <p:set>
                                      <p:cBhvr>
                                        <p:cTn id="56" dur="1" fill="hold">
                                          <p:stCondLst>
                                            <p:cond delay="0"/>
                                          </p:stCondLst>
                                        </p:cTn>
                                        <p:tgtEl>
                                          <p:spTgt spid="97"/>
                                        </p:tgtEl>
                                        <p:attrNameLst>
                                          <p:attrName>style.visibility</p:attrName>
                                        </p:attrNameLst>
                                      </p:cBhvr>
                                      <p:to>
                                        <p:strVal val="visible"/>
                                      </p:to>
                                    </p:set>
                                    <p:animEffect transition="in" filter="fade">
                                      <p:cBhvr>
                                        <p:cTn id="57" dur="500"/>
                                        <p:tgtEl>
                                          <p:spTgt spid="97"/>
                                        </p:tgtEl>
                                      </p:cBhvr>
                                    </p:animEffect>
                                  </p:childTnLst>
                                </p:cTn>
                              </p:par>
                              <p:par>
                                <p:cTn id="58" presetID="10" presetClass="entr" presetSubtype="0" fill="hold" grpId="1" nodeType="withEffect">
                                  <p:stCondLst>
                                    <p:cond delay="56000"/>
                                  </p:stCondLst>
                                  <p:childTnLst>
                                    <p:set>
                                      <p:cBhvr>
                                        <p:cTn id="59" dur="1" fill="hold">
                                          <p:stCondLst>
                                            <p:cond delay="0"/>
                                          </p:stCondLst>
                                        </p:cTn>
                                        <p:tgtEl>
                                          <p:spTgt spid="95"/>
                                        </p:tgtEl>
                                        <p:attrNameLst>
                                          <p:attrName>style.visibility</p:attrName>
                                        </p:attrNameLst>
                                      </p:cBhvr>
                                      <p:to>
                                        <p:strVal val="visible"/>
                                      </p:to>
                                    </p:set>
                                    <p:animEffect transition="in" filter="fade">
                                      <p:cBhvr>
                                        <p:cTn id="60" dur="500"/>
                                        <p:tgtEl>
                                          <p:spTgt spid="95"/>
                                        </p:tgtEl>
                                      </p:cBhvr>
                                    </p:animEffect>
                                  </p:childTnLst>
                                </p:cTn>
                              </p:par>
                              <p:par>
                                <p:cTn id="61" presetID="42" presetClass="path" presetSubtype="0" accel="50000" decel="50000" fill="hold" grpId="0" nodeType="withEffect">
                                  <p:stCondLst>
                                    <p:cond delay="56000"/>
                                  </p:stCondLst>
                                  <p:childTnLst>
                                    <p:animMotion origin="layout" path="M 8.33333E-7 -3.82716E-6 L -0.05677 -0.18549 " pathEditMode="relative" rAng="0" ptsTypes="AA">
                                      <p:cBhvr>
                                        <p:cTn id="62" dur="2000" spd="-100000" fill="hold"/>
                                        <p:tgtEl>
                                          <p:spTgt spid="1075"/>
                                        </p:tgtEl>
                                        <p:attrNameLst>
                                          <p:attrName>ppt_x</p:attrName>
                                          <p:attrName>ppt_y</p:attrName>
                                        </p:attrNameLst>
                                      </p:cBhvr>
                                      <p:rCtr x="-2847" y="-9290"/>
                                    </p:animMotion>
                                  </p:childTnLst>
                                </p:cTn>
                              </p:par>
                              <p:par>
                                <p:cTn id="63" presetID="42" presetClass="path" presetSubtype="0" accel="50000" decel="50000" fill="hold" grpId="0" nodeType="withEffect">
                                  <p:stCondLst>
                                    <p:cond delay="56000"/>
                                  </p:stCondLst>
                                  <p:childTnLst>
                                    <p:animMotion origin="layout" path="M 4.72222E-6 -3.82716E-6 L 0.04357 -0.18055 " pathEditMode="relative" rAng="0" ptsTypes="AA">
                                      <p:cBhvr>
                                        <p:cTn id="64" dur="2000" spd="-100000" fill="hold"/>
                                        <p:tgtEl>
                                          <p:spTgt spid="168"/>
                                        </p:tgtEl>
                                        <p:attrNameLst>
                                          <p:attrName>ppt_x</p:attrName>
                                          <p:attrName>ppt_y</p:attrName>
                                        </p:attrNameLst>
                                      </p:cBhvr>
                                      <p:rCtr x="2170" y="-9043"/>
                                    </p:animMotion>
                                  </p:childTnLst>
                                </p:cTn>
                              </p:par>
                              <p:par>
                                <p:cTn id="65" presetID="42" presetClass="path" presetSubtype="0" accel="50000" decel="50000" fill="hold" grpId="0" nodeType="withEffect">
                                  <p:stCondLst>
                                    <p:cond delay="56000"/>
                                  </p:stCondLst>
                                  <p:childTnLst>
                                    <p:animMotion origin="layout" path="M 8.33333E-7 3.58025E-6 L -0.0026 -0.22809 " pathEditMode="relative" rAng="0" ptsTypes="AA">
                                      <p:cBhvr>
                                        <p:cTn id="66" dur="2000" spd="-100000" fill="hold"/>
                                        <p:tgtEl>
                                          <p:spTgt spid="167"/>
                                        </p:tgtEl>
                                        <p:attrNameLst>
                                          <p:attrName>ppt_x</p:attrName>
                                          <p:attrName>ppt_y</p:attrName>
                                        </p:attrNameLst>
                                      </p:cBhvr>
                                      <p:rCtr x="-139" y="-11420"/>
                                    </p:animMotion>
                                  </p:childTnLst>
                                </p:cTn>
                              </p:par>
                              <p:par>
                                <p:cTn id="67" presetID="42" presetClass="path" presetSubtype="0" accel="50000" decel="50000" fill="hold" grpId="0" nodeType="withEffect">
                                  <p:stCondLst>
                                    <p:cond delay="56000"/>
                                  </p:stCondLst>
                                  <p:childTnLst>
                                    <p:animMotion origin="layout" path="M 8.33333E-7 -3.82716E-6 L -0.05677 -0.18549 " pathEditMode="relative" rAng="0" ptsTypes="AA">
                                      <p:cBhvr>
                                        <p:cTn id="68" dur="2000" spd="-100000" fill="hold"/>
                                        <p:tgtEl>
                                          <p:spTgt spid="96"/>
                                        </p:tgtEl>
                                        <p:attrNameLst>
                                          <p:attrName>ppt_x</p:attrName>
                                          <p:attrName>ppt_y</p:attrName>
                                        </p:attrNameLst>
                                      </p:cBhvr>
                                      <p:rCtr x="-2847" y="-9290"/>
                                    </p:animMotion>
                                  </p:childTnLst>
                                </p:cTn>
                              </p:par>
                              <p:par>
                                <p:cTn id="69" presetID="42" presetClass="path" presetSubtype="0" accel="50000" decel="50000" fill="hold" grpId="0" nodeType="withEffect">
                                  <p:stCondLst>
                                    <p:cond delay="56000"/>
                                  </p:stCondLst>
                                  <p:childTnLst>
                                    <p:animMotion origin="layout" path="M 4.72222E-6 -3.82716E-6 L 0.04357 -0.18055 " pathEditMode="relative" rAng="0" ptsTypes="AA">
                                      <p:cBhvr>
                                        <p:cTn id="70" dur="2000" spd="-100000" fill="hold"/>
                                        <p:tgtEl>
                                          <p:spTgt spid="97"/>
                                        </p:tgtEl>
                                        <p:attrNameLst>
                                          <p:attrName>ppt_x</p:attrName>
                                          <p:attrName>ppt_y</p:attrName>
                                        </p:attrNameLst>
                                      </p:cBhvr>
                                      <p:rCtr x="2170" y="-9043"/>
                                    </p:animMotion>
                                  </p:childTnLst>
                                </p:cTn>
                              </p:par>
                              <p:par>
                                <p:cTn id="71" presetID="42" presetClass="path" presetSubtype="0" accel="50000" decel="50000" fill="hold" grpId="0" nodeType="withEffect">
                                  <p:stCondLst>
                                    <p:cond delay="56000"/>
                                  </p:stCondLst>
                                  <p:childTnLst>
                                    <p:animMotion origin="layout" path="M 8.33333E-7 3.58025E-6 L -0.0026 -0.22809 " pathEditMode="relative" rAng="0" ptsTypes="AA">
                                      <p:cBhvr>
                                        <p:cTn id="72" dur="2000" spd="-100000" fill="hold"/>
                                        <p:tgtEl>
                                          <p:spTgt spid="95"/>
                                        </p:tgtEl>
                                        <p:attrNameLst>
                                          <p:attrName>ppt_x</p:attrName>
                                          <p:attrName>ppt_y</p:attrName>
                                        </p:attrNameLst>
                                      </p:cBhvr>
                                      <p:rCtr x="-139" y="-11420"/>
                                    </p:animMotion>
                                  </p:childTnLst>
                                </p:cTn>
                              </p:par>
                              <p:par>
                                <p:cTn id="73" presetID="10" presetClass="entr" presetSubtype="0" fill="hold" nodeType="withEffect">
                                  <p:stCondLst>
                                    <p:cond delay="56000"/>
                                  </p:stCondLst>
                                  <p:childTnLst>
                                    <p:set>
                                      <p:cBhvr>
                                        <p:cTn id="74" dur="1" fill="hold">
                                          <p:stCondLst>
                                            <p:cond delay="0"/>
                                          </p:stCondLst>
                                        </p:cTn>
                                        <p:tgtEl>
                                          <p:spTgt spid="1080"/>
                                        </p:tgtEl>
                                        <p:attrNameLst>
                                          <p:attrName>style.visibility</p:attrName>
                                        </p:attrNameLst>
                                      </p:cBhvr>
                                      <p:to>
                                        <p:strVal val="visible"/>
                                      </p:to>
                                    </p:set>
                                    <p:animEffect transition="in" filter="fade">
                                      <p:cBhvr>
                                        <p:cTn id="75" dur="500"/>
                                        <p:tgtEl>
                                          <p:spTgt spid="1080"/>
                                        </p:tgtEl>
                                      </p:cBhvr>
                                    </p:animEffect>
                                  </p:childTnLst>
                                </p:cTn>
                              </p:par>
                              <p:par>
                                <p:cTn id="76" presetID="42" presetClass="path" presetSubtype="0" accel="50000" decel="50000" fill="hold" nodeType="withEffect">
                                  <p:stCondLst>
                                    <p:cond delay="56000"/>
                                  </p:stCondLst>
                                  <p:childTnLst>
                                    <p:animMotion origin="layout" path="M 2.77778E-7 -2.59259E-6 L -0.00017 0.15803 " pathEditMode="relative" rAng="0" ptsTypes="AA">
                                      <p:cBhvr>
                                        <p:cTn id="77" dur="2000" fill="hold"/>
                                        <p:tgtEl>
                                          <p:spTgt spid="1080"/>
                                        </p:tgtEl>
                                        <p:attrNameLst>
                                          <p:attrName>ppt_x</p:attrName>
                                          <p:attrName>ppt_y</p:attrName>
                                        </p:attrNameLst>
                                      </p:cBhvr>
                                      <p:rCtr x="-17" y="7901"/>
                                    </p:animMotion>
                                  </p:childTnLst>
                                </p:cTn>
                              </p:par>
                            </p:childTnLst>
                          </p:cTn>
                        </p:par>
                        <p:par>
                          <p:cTn id="78" fill="hold">
                            <p:stCondLst>
                              <p:cond delay="62772"/>
                            </p:stCondLst>
                            <p:childTnLst>
                              <p:par>
                                <p:cTn id="79" presetID="1" presetClass="mediacall" presetSubtype="0" fill="hold" nodeType="afterEffect">
                                  <p:stCondLst>
                                    <p:cond delay="0"/>
                                  </p:stCondLst>
                                  <p:childTnLst>
                                    <p:cmd type="call" cmd="playFrom(0.0)">
                                      <p:cBhvr>
                                        <p:cTn id="80" dur="23719"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81" fill="hold" display="0">
                  <p:stCondLst>
                    <p:cond delay="indefinite"/>
                  </p:stCondLst>
                  <p:endCondLst>
                    <p:cond evt="onStopAudio" delay="0">
                      <p:tgtEl>
                        <p:sldTgt/>
                      </p:tgtEl>
                    </p:cond>
                  </p:endCondLst>
                </p:cTn>
                <p:tgtEl>
                  <p:spTgt spid="35"/>
                </p:tgtEl>
              </p:cMediaNode>
            </p:audio>
            <p:audio>
              <p:cMediaNode vol="80000" showWhenStopped="0">
                <p:cTn id="82" fill="hold" display="0">
                  <p:stCondLst>
                    <p:cond delay="indefinite"/>
                  </p:stCondLst>
                  <p:endCondLst>
                    <p:cond evt="onStopAudio" delay="0">
                      <p:tgtEl>
                        <p:sldTgt/>
                      </p:tgtEl>
                    </p:cond>
                  </p:endCondLst>
                </p:cTn>
                <p:tgtEl>
                  <p:spTgt spid="5"/>
                </p:tgtEl>
              </p:cMediaNode>
            </p:audio>
          </p:childTnLst>
        </p:cTn>
      </p:par>
    </p:tnLst>
    <p:bldLst>
      <p:bldP spid="1045" grpId="0" build="p"/>
      <p:bldP spid="1046" grpId="0" build="p"/>
      <p:bldP spid="167" grpId="0" animBg="1"/>
      <p:bldP spid="167" grpId="1" animBg="1"/>
      <p:bldP spid="1075" grpId="0" animBg="1"/>
      <p:bldP spid="1075" grpId="1" animBg="1"/>
      <p:bldP spid="168" grpId="0" animBg="1"/>
      <p:bldP spid="168" grpId="1" animBg="1"/>
      <p:bldP spid="95" grpId="0" animBg="1"/>
      <p:bldP spid="95" grpId="1" animBg="1"/>
      <p:bldP spid="96" grpId="0" animBg="1"/>
      <p:bldP spid="96" grpId="1" animBg="1"/>
      <p:bldP spid="97" grpId="0" animBg="1"/>
      <p:bldP spid="97" grpId="1" animBg="1"/>
      <p:bldP spid="9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DD634-3493-4DA1-B5B4-66A3AFAFE333}"/>
              </a:ext>
            </a:extLst>
          </p:cNvPr>
          <p:cNvSpPr>
            <a:spLocks noGrp="1"/>
          </p:cNvSpPr>
          <p:nvPr>
            <p:ph type="title"/>
          </p:nvPr>
        </p:nvSpPr>
        <p:spPr/>
        <p:txBody>
          <a:bodyPr/>
          <a:lstStyle/>
          <a:p>
            <a:r>
              <a:rPr lang="en-US" dirty="0"/>
              <a:t>Terraform</a:t>
            </a:r>
          </a:p>
        </p:txBody>
      </p:sp>
      <p:sp>
        <p:nvSpPr>
          <p:cNvPr id="3" name="Text Placeholder 2">
            <a:extLst>
              <a:ext uri="{FF2B5EF4-FFF2-40B4-BE49-F238E27FC236}">
                <a16:creationId xmlns:a16="http://schemas.microsoft.com/office/drawing/2014/main" id="{9891D1F2-4BB7-45E8-806C-A8704E2B1756}"/>
              </a:ext>
            </a:extLst>
          </p:cNvPr>
          <p:cNvSpPr>
            <a:spLocks noGrp="1"/>
          </p:cNvSpPr>
          <p:nvPr>
            <p:ph type="body" idx="1"/>
          </p:nvPr>
        </p:nvSpPr>
        <p:spPr/>
        <p:txBody>
          <a:bodyPr/>
          <a:lstStyle/>
          <a:p>
            <a:r>
              <a:rPr lang="en-US" dirty="0"/>
              <a:t>Open source provisioning tool developed by </a:t>
            </a:r>
            <a:r>
              <a:rPr lang="en-US" dirty="0" err="1">
                <a:hlinkClick r:id="rId7"/>
              </a:rPr>
              <a:t>Hashicorp</a:t>
            </a:r>
            <a:endParaRPr lang="en-US" dirty="0"/>
          </a:p>
          <a:p>
            <a:r>
              <a:rPr lang="en-US" dirty="0"/>
              <a:t>Works across different cloud platforms and services</a:t>
            </a:r>
          </a:p>
          <a:p>
            <a:r>
              <a:rPr lang="en-US" dirty="0"/>
              <a:t>Employs a </a:t>
            </a:r>
            <a:r>
              <a:rPr lang="en-US" b="1" dirty="0"/>
              <a:t>declarative </a:t>
            </a:r>
            <a:r>
              <a:rPr lang="en-US" dirty="0"/>
              <a:t>approach to configuration management</a:t>
            </a:r>
          </a:p>
        </p:txBody>
      </p:sp>
      <p:sp>
        <p:nvSpPr>
          <p:cNvPr id="4" name="Rectangle: Folded Corner 3">
            <a:extLst>
              <a:ext uri="{FF2B5EF4-FFF2-40B4-BE49-F238E27FC236}">
                <a16:creationId xmlns:a16="http://schemas.microsoft.com/office/drawing/2014/main" id="{8FDFA814-40E4-4584-AA25-EEBA7C149446}"/>
              </a:ext>
            </a:extLst>
          </p:cNvPr>
          <p:cNvSpPr/>
          <p:nvPr/>
        </p:nvSpPr>
        <p:spPr>
          <a:xfrm>
            <a:off x="471900" y="1516425"/>
            <a:ext cx="3989294" cy="3112800"/>
          </a:xfrm>
          <a:prstGeom prst="foldedCorner">
            <a:avLst/>
          </a:prstGeom>
          <a:solidFill>
            <a:srgbClr val="632CA6"/>
          </a:solidFill>
          <a:ln>
            <a:solidFill>
              <a:srgbClr val="49207A"/>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sz="1050" dirty="0">
                <a:latin typeface="Roboto Mono Medium" panose="020B0604020202020204" charset="0"/>
                <a:ea typeface="Roboto Mono Medium" panose="020B0604020202020204" charset="0"/>
              </a:rPr>
              <a:t>resource "</a:t>
            </a:r>
            <a:r>
              <a:rPr lang="en-US" sz="1050" dirty="0" err="1">
                <a:latin typeface="Roboto Mono Medium" panose="020B0604020202020204" charset="0"/>
                <a:ea typeface="Roboto Mono Medium" panose="020B0604020202020204" charset="0"/>
              </a:rPr>
              <a:t>google_compute_instance</a:t>
            </a:r>
            <a:r>
              <a:rPr lang="en-US" sz="1050" dirty="0">
                <a:latin typeface="Roboto Mono Medium" panose="020B0604020202020204" charset="0"/>
                <a:ea typeface="Roboto Mono Medium" panose="020B0604020202020204" charset="0"/>
              </a:rPr>
              <a:t>" “foo" {</a:t>
            </a:r>
          </a:p>
          <a:p>
            <a:r>
              <a:rPr lang="en-US" sz="1050" dirty="0">
                <a:latin typeface="Roboto Mono Medium" panose="020B0604020202020204" charset="0"/>
                <a:ea typeface="Roboto Mono Medium" panose="020B0604020202020204" charset="0"/>
              </a:rPr>
              <a:t>    name         = "test"</a:t>
            </a:r>
          </a:p>
          <a:p>
            <a:r>
              <a:rPr lang="en-US" sz="1050" dirty="0">
                <a:latin typeface="Roboto Mono Medium" panose="020B0604020202020204" charset="0"/>
                <a:ea typeface="Roboto Mono Medium" panose="020B0604020202020204" charset="0"/>
              </a:rPr>
              <a:t>    </a:t>
            </a:r>
            <a:r>
              <a:rPr lang="en-US" sz="1050" dirty="0" err="1">
                <a:latin typeface="Roboto Mono Medium" panose="020B0604020202020204" charset="0"/>
                <a:ea typeface="Roboto Mono Medium" panose="020B0604020202020204" charset="0"/>
              </a:rPr>
              <a:t>machine_type</a:t>
            </a:r>
            <a:r>
              <a:rPr lang="en-US" sz="1050" dirty="0">
                <a:latin typeface="Roboto Mono Medium" panose="020B0604020202020204" charset="0"/>
                <a:ea typeface="Roboto Mono Medium" panose="020B0604020202020204" charset="0"/>
              </a:rPr>
              <a:t> = "n1-standard-1"</a:t>
            </a:r>
          </a:p>
          <a:p>
            <a:r>
              <a:rPr lang="en-US" sz="1050" dirty="0">
                <a:latin typeface="Roboto Mono Medium" panose="020B0604020202020204" charset="0"/>
                <a:ea typeface="Roboto Mono Medium" panose="020B0604020202020204" charset="0"/>
              </a:rPr>
              <a:t>    zone         = "us-central1-a"</a:t>
            </a:r>
          </a:p>
          <a:p>
            <a:endParaRPr lang="en-US" sz="1050" dirty="0">
              <a:latin typeface="Roboto Mono Medium" panose="020B0604020202020204" charset="0"/>
              <a:ea typeface="Roboto Mono Medium" panose="020B0604020202020204" charset="0"/>
            </a:endParaRPr>
          </a:p>
          <a:p>
            <a:r>
              <a:rPr lang="en-US" sz="1050" dirty="0">
                <a:latin typeface="Roboto Mono Medium" panose="020B0604020202020204" charset="0"/>
                <a:ea typeface="Roboto Mono Medium" panose="020B0604020202020204" charset="0"/>
              </a:rPr>
              <a:t>    </a:t>
            </a:r>
            <a:r>
              <a:rPr lang="en-US" sz="1050" dirty="0" err="1">
                <a:latin typeface="Roboto Mono Medium" panose="020B0604020202020204" charset="0"/>
                <a:ea typeface="Roboto Mono Medium" panose="020B0604020202020204" charset="0"/>
              </a:rPr>
              <a:t>boot_disk</a:t>
            </a:r>
            <a:r>
              <a:rPr lang="en-US" sz="1050" dirty="0">
                <a:latin typeface="Roboto Mono Medium" panose="020B0604020202020204" charset="0"/>
                <a:ea typeface="Roboto Mono Medium" panose="020B0604020202020204" charset="0"/>
              </a:rPr>
              <a:t> {</a:t>
            </a:r>
          </a:p>
          <a:p>
            <a:r>
              <a:rPr lang="en-US" sz="1050" dirty="0">
                <a:latin typeface="Roboto Mono Medium" panose="020B0604020202020204" charset="0"/>
                <a:ea typeface="Roboto Mono Medium" panose="020B0604020202020204" charset="0"/>
              </a:rPr>
              <a:t>        </a:t>
            </a:r>
            <a:r>
              <a:rPr lang="en-US" sz="1050" dirty="0" err="1">
                <a:latin typeface="Roboto Mono Medium" panose="020B0604020202020204" charset="0"/>
                <a:ea typeface="Roboto Mono Medium" panose="020B0604020202020204" charset="0"/>
              </a:rPr>
              <a:t>initialize_params</a:t>
            </a:r>
            <a:r>
              <a:rPr lang="en-US" sz="1050" dirty="0">
                <a:latin typeface="Roboto Mono Medium" panose="020B0604020202020204" charset="0"/>
                <a:ea typeface="Roboto Mono Medium" panose="020B0604020202020204" charset="0"/>
              </a:rPr>
              <a:t> {</a:t>
            </a:r>
          </a:p>
          <a:p>
            <a:r>
              <a:rPr lang="en-US" sz="1050" dirty="0">
                <a:latin typeface="Roboto Mono Medium" panose="020B0604020202020204" charset="0"/>
                <a:ea typeface="Roboto Mono Medium" panose="020B0604020202020204" charset="0"/>
              </a:rPr>
              <a:t>            image = "</a:t>
            </a:r>
            <a:r>
              <a:rPr lang="en-US" sz="1050" dirty="0" err="1">
                <a:latin typeface="Roboto Mono Medium" panose="020B0604020202020204" charset="0"/>
                <a:ea typeface="Roboto Mono Medium" panose="020B0604020202020204" charset="0"/>
              </a:rPr>
              <a:t>debian</a:t>
            </a:r>
            <a:r>
              <a:rPr lang="en-US" sz="1050" dirty="0">
                <a:latin typeface="Roboto Mono Medium" panose="020B0604020202020204" charset="0"/>
                <a:ea typeface="Roboto Mono Medium" panose="020B0604020202020204" charset="0"/>
              </a:rPr>
              <a:t>-cloud/debian-9"</a:t>
            </a:r>
          </a:p>
          <a:p>
            <a:r>
              <a:rPr lang="en-US" sz="1050" dirty="0">
                <a:latin typeface="Roboto Mono Medium" panose="020B0604020202020204" charset="0"/>
                <a:ea typeface="Roboto Mono Medium" panose="020B0604020202020204" charset="0"/>
              </a:rPr>
              <a:t>        }</a:t>
            </a:r>
          </a:p>
          <a:p>
            <a:r>
              <a:rPr lang="en-US" sz="1050" dirty="0">
                <a:latin typeface="Roboto Mono Medium" panose="020B0604020202020204" charset="0"/>
                <a:ea typeface="Roboto Mono Medium" panose="020B0604020202020204" charset="0"/>
              </a:rPr>
              <a:t>    }</a:t>
            </a:r>
          </a:p>
          <a:p>
            <a:endParaRPr lang="en-US" sz="1050" dirty="0">
              <a:latin typeface="Roboto Mono Medium" panose="020B0604020202020204" charset="0"/>
              <a:ea typeface="Roboto Mono Medium" panose="020B0604020202020204" charset="0"/>
            </a:endParaRPr>
          </a:p>
          <a:p>
            <a:r>
              <a:rPr lang="en-US" sz="1050" dirty="0">
                <a:latin typeface="Roboto Mono Medium" panose="020B0604020202020204" charset="0"/>
                <a:ea typeface="Roboto Mono Medium" panose="020B0604020202020204" charset="0"/>
              </a:rPr>
              <a:t>    </a:t>
            </a:r>
            <a:r>
              <a:rPr lang="en-US" sz="1050" dirty="0" err="1">
                <a:latin typeface="Roboto Mono Medium" panose="020B0604020202020204" charset="0"/>
                <a:ea typeface="Roboto Mono Medium" panose="020B0604020202020204" charset="0"/>
              </a:rPr>
              <a:t>network_interface</a:t>
            </a:r>
            <a:r>
              <a:rPr lang="en-US" sz="1050" dirty="0">
                <a:latin typeface="Roboto Mono Medium" panose="020B0604020202020204" charset="0"/>
                <a:ea typeface="Roboto Mono Medium" panose="020B0604020202020204" charset="0"/>
              </a:rPr>
              <a:t> {</a:t>
            </a:r>
          </a:p>
          <a:p>
            <a:r>
              <a:rPr lang="en-US" sz="1050" dirty="0">
                <a:latin typeface="Roboto Mono Medium" panose="020B0604020202020204" charset="0"/>
                <a:ea typeface="Roboto Mono Medium" panose="020B0604020202020204" charset="0"/>
              </a:rPr>
              <a:t>        network = "default"</a:t>
            </a:r>
          </a:p>
          <a:p>
            <a:endParaRPr lang="en-US" sz="1050" dirty="0">
              <a:latin typeface="Roboto Mono Medium" panose="020B0604020202020204" charset="0"/>
              <a:ea typeface="Roboto Mono Medium" panose="020B0604020202020204" charset="0"/>
            </a:endParaRPr>
          </a:p>
          <a:p>
            <a:r>
              <a:rPr lang="en-US" sz="1050" dirty="0">
                <a:latin typeface="Roboto Mono Medium" panose="020B0604020202020204" charset="0"/>
                <a:ea typeface="Roboto Mono Medium" panose="020B0604020202020204" charset="0"/>
              </a:rPr>
              <a:t>        </a:t>
            </a:r>
            <a:r>
              <a:rPr lang="en-US" sz="1050" dirty="0" err="1">
                <a:latin typeface="Roboto Mono Medium" panose="020B0604020202020204" charset="0"/>
                <a:ea typeface="Roboto Mono Medium" panose="020B0604020202020204" charset="0"/>
              </a:rPr>
              <a:t>access_config</a:t>
            </a:r>
            <a:r>
              <a:rPr lang="en-US" sz="1050" dirty="0">
                <a:latin typeface="Roboto Mono Medium" panose="020B0604020202020204" charset="0"/>
                <a:ea typeface="Roboto Mono Medium" panose="020B0604020202020204" charset="0"/>
              </a:rPr>
              <a:t> {</a:t>
            </a:r>
          </a:p>
          <a:p>
            <a:r>
              <a:rPr lang="en-US" sz="1050" dirty="0">
                <a:latin typeface="Roboto Mono Medium" panose="020B0604020202020204" charset="0"/>
                <a:ea typeface="Roboto Mono Medium" panose="020B0604020202020204" charset="0"/>
              </a:rPr>
              <a:t>            // Ephemeral IP</a:t>
            </a:r>
          </a:p>
          <a:p>
            <a:r>
              <a:rPr lang="en-US" sz="1050" dirty="0">
                <a:latin typeface="Roboto Mono Medium" panose="020B0604020202020204" charset="0"/>
                <a:ea typeface="Roboto Mono Medium" panose="020B0604020202020204" charset="0"/>
              </a:rPr>
              <a:t>        }</a:t>
            </a:r>
          </a:p>
          <a:p>
            <a:r>
              <a:rPr lang="en-US" sz="1050" dirty="0">
                <a:latin typeface="Roboto Mono Medium" panose="020B0604020202020204" charset="0"/>
                <a:ea typeface="Roboto Mono Medium" panose="020B0604020202020204" charset="0"/>
              </a:rPr>
              <a:t>    }</a:t>
            </a:r>
          </a:p>
          <a:p>
            <a:r>
              <a:rPr lang="en-US" sz="1050" dirty="0">
                <a:latin typeface="Roboto Mono Medium" panose="020B0604020202020204" charset="0"/>
                <a:ea typeface="Roboto Mono Medium" panose="020B0604020202020204" charset="0"/>
              </a:rPr>
              <a:t>}</a:t>
            </a:r>
          </a:p>
        </p:txBody>
      </p:sp>
      <p:grpSp>
        <p:nvGrpSpPr>
          <p:cNvPr id="5" name="Google Shape;95;p14">
            <a:extLst>
              <a:ext uri="{FF2B5EF4-FFF2-40B4-BE49-F238E27FC236}">
                <a16:creationId xmlns:a16="http://schemas.microsoft.com/office/drawing/2014/main" id="{E15C2E52-225A-4FCF-B3F6-88843418E7AB}"/>
              </a:ext>
            </a:extLst>
          </p:cNvPr>
          <p:cNvGrpSpPr/>
          <p:nvPr/>
        </p:nvGrpSpPr>
        <p:grpSpPr>
          <a:xfrm>
            <a:off x="5445123" y="1880055"/>
            <a:ext cx="1323100" cy="901428"/>
            <a:chOff x="7370889" y="1832724"/>
            <a:chExt cx="1323100" cy="901428"/>
          </a:xfrm>
        </p:grpSpPr>
        <p:grpSp>
          <p:nvGrpSpPr>
            <p:cNvPr id="6" name="Google Shape;96;p14">
              <a:extLst>
                <a:ext uri="{FF2B5EF4-FFF2-40B4-BE49-F238E27FC236}">
                  <a16:creationId xmlns:a16="http://schemas.microsoft.com/office/drawing/2014/main" id="{974129EA-C0DC-40D0-B1BF-95CF3B9588B7}"/>
                </a:ext>
              </a:extLst>
            </p:cNvPr>
            <p:cNvGrpSpPr/>
            <p:nvPr/>
          </p:nvGrpSpPr>
          <p:grpSpPr>
            <a:xfrm>
              <a:off x="8191160" y="1832724"/>
              <a:ext cx="502830" cy="901428"/>
              <a:chOff x="2285225" y="3072525"/>
              <a:chExt cx="683100" cy="1224600"/>
            </a:xfrm>
          </p:grpSpPr>
          <p:sp>
            <p:nvSpPr>
              <p:cNvPr id="13" name="Google Shape;97;p14">
                <a:extLst>
                  <a:ext uri="{FF2B5EF4-FFF2-40B4-BE49-F238E27FC236}">
                    <a16:creationId xmlns:a16="http://schemas.microsoft.com/office/drawing/2014/main" id="{8EBD4E58-CC2E-4785-8D29-8D12C1F3B4A7}"/>
                  </a:ext>
                </a:extLst>
              </p:cNvPr>
              <p:cNvSpPr/>
              <p:nvPr/>
            </p:nvSpPr>
            <p:spPr>
              <a:xfrm>
                <a:off x="2285225" y="3072525"/>
                <a:ext cx="683100" cy="1224600"/>
              </a:xfrm>
              <a:prstGeom prst="roundRect">
                <a:avLst>
                  <a:gd name="adj" fmla="val 10154"/>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 name="Google Shape;98;p14">
                <a:extLst>
                  <a:ext uri="{FF2B5EF4-FFF2-40B4-BE49-F238E27FC236}">
                    <a16:creationId xmlns:a16="http://schemas.microsoft.com/office/drawing/2014/main" id="{2B305A6C-AC97-4A65-8129-0FED9BDF8D12}"/>
                  </a:ext>
                </a:extLst>
              </p:cNvPr>
              <p:cNvSpPr/>
              <p:nvPr/>
            </p:nvSpPr>
            <p:spPr>
              <a:xfrm>
                <a:off x="2462225" y="320877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9;p14">
                <a:extLst>
                  <a:ext uri="{FF2B5EF4-FFF2-40B4-BE49-F238E27FC236}">
                    <a16:creationId xmlns:a16="http://schemas.microsoft.com/office/drawing/2014/main" id="{DD16AA66-BB87-441D-A5C4-C55BFAAB795F}"/>
                  </a:ext>
                </a:extLst>
              </p:cNvPr>
              <p:cNvSpPr/>
              <p:nvPr/>
            </p:nvSpPr>
            <p:spPr>
              <a:xfrm>
                <a:off x="2462225" y="3371500"/>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0;p14">
                <a:extLst>
                  <a:ext uri="{FF2B5EF4-FFF2-40B4-BE49-F238E27FC236}">
                    <a16:creationId xmlns:a16="http://schemas.microsoft.com/office/drawing/2014/main" id="{12FD8308-7807-4108-B26B-EA69A3619FAB}"/>
                  </a:ext>
                </a:extLst>
              </p:cNvPr>
              <p:cNvSpPr/>
              <p:nvPr/>
            </p:nvSpPr>
            <p:spPr>
              <a:xfrm>
                <a:off x="2462225" y="353422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1;p14">
                <a:extLst>
                  <a:ext uri="{FF2B5EF4-FFF2-40B4-BE49-F238E27FC236}">
                    <a16:creationId xmlns:a16="http://schemas.microsoft.com/office/drawing/2014/main" id="{A435F46C-494C-43E9-B49F-1B7FCC75EB64}"/>
                  </a:ext>
                </a:extLst>
              </p:cNvPr>
              <p:cNvSpPr/>
              <p:nvPr/>
            </p:nvSpPr>
            <p:spPr>
              <a:xfrm>
                <a:off x="2554925" y="3730475"/>
                <a:ext cx="143700" cy="143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2;p14">
                <a:extLst>
                  <a:ext uri="{FF2B5EF4-FFF2-40B4-BE49-F238E27FC236}">
                    <a16:creationId xmlns:a16="http://schemas.microsoft.com/office/drawing/2014/main" id="{B24E1666-863B-42F0-8E17-4E295FB68354}"/>
                  </a:ext>
                </a:extLst>
              </p:cNvPr>
              <p:cNvSpPr/>
              <p:nvPr/>
            </p:nvSpPr>
            <p:spPr>
              <a:xfrm>
                <a:off x="2533025" y="3960425"/>
                <a:ext cx="187500" cy="18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103;p14">
              <a:extLst>
                <a:ext uri="{FF2B5EF4-FFF2-40B4-BE49-F238E27FC236}">
                  <a16:creationId xmlns:a16="http://schemas.microsoft.com/office/drawing/2014/main" id="{CE3E151B-C2D2-43EF-99AA-428465E6BE5C}"/>
                </a:ext>
              </a:extLst>
            </p:cNvPr>
            <p:cNvGrpSpPr/>
            <p:nvPr/>
          </p:nvGrpSpPr>
          <p:grpSpPr>
            <a:xfrm>
              <a:off x="7370889" y="1898863"/>
              <a:ext cx="973860" cy="835289"/>
              <a:chOff x="834850" y="3162500"/>
              <a:chExt cx="1323000" cy="1134750"/>
            </a:xfrm>
          </p:grpSpPr>
          <p:sp>
            <p:nvSpPr>
              <p:cNvPr id="8" name="Google Shape;104;p14">
                <a:extLst>
                  <a:ext uri="{FF2B5EF4-FFF2-40B4-BE49-F238E27FC236}">
                    <a16:creationId xmlns:a16="http://schemas.microsoft.com/office/drawing/2014/main" id="{01C225BB-A2E5-45D2-96E1-0DF34266B95C}"/>
                  </a:ext>
                </a:extLst>
              </p:cNvPr>
              <p:cNvSpPr/>
              <p:nvPr/>
            </p:nvSpPr>
            <p:spPr>
              <a:xfrm>
                <a:off x="834850" y="3162500"/>
                <a:ext cx="1323000" cy="905700"/>
              </a:xfrm>
              <a:prstGeom prst="roundRect">
                <a:avLst>
                  <a:gd name="adj" fmla="val 10154"/>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5;p14">
                <a:extLst>
                  <a:ext uri="{FF2B5EF4-FFF2-40B4-BE49-F238E27FC236}">
                    <a16:creationId xmlns:a16="http://schemas.microsoft.com/office/drawing/2014/main" id="{8AF16B96-3024-4937-BD38-21C50DC9F4CE}"/>
                  </a:ext>
                </a:extLst>
              </p:cNvPr>
              <p:cNvSpPr/>
              <p:nvPr/>
            </p:nvSpPr>
            <p:spPr>
              <a:xfrm>
                <a:off x="881125" y="3208775"/>
                <a:ext cx="1234200" cy="689400"/>
              </a:xfrm>
              <a:prstGeom prst="roundRect">
                <a:avLst>
                  <a:gd name="adj" fmla="val 816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6;p14">
                <a:extLst>
                  <a:ext uri="{FF2B5EF4-FFF2-40B4-BE49-F238E27FC236}">
                    <a16:creationId xmlns:a16="http://schemas.microsoft.com/office/drawing/2014/main" id="{E2C49AC5-C489-47A0-83B6-0981BDC586A2}"/>
                  </a:ext>
                </a:extLst>
              </p:cNvPr>
              <p:cNvSpPr/>
              <p:nvPr/>
            </p:nvSpPr>
            <p:spPr>
              <a:xfrm>
                <a:off x="1333675" y="3960425"/>
                <a:ext cx="329100" cy="45900"/>
              </a:xfrm>
              <a:prstGeom prst="roundRect">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7;p14">
                <a:extLst>
                  <a:ext uri="{FF2B5EF4-FFF2-40B4-BE49-F238E27FC236}">
                    <a16:creationId xmlns:a16="http://schemas.microsoft.com/office/drawing/2014/main" id="{FD611DE5-FEA1-47E2-834D-0AAB70F20456}"/>
                  </a:ext>
                </a:extLst>
              </p:cNvPr>
              <p:cNvSpPr/>
              <p:nvPr/>
            </p:nvSpPr>
            <p:spPr>
              <a:xfrm>
                <a:off x="1198450" y="4212650"/>
                <a:ext cx="595800" cy="84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 name="Google Shape;108;p14">
                <a:extLst>
                  <a:ext uri="{FF2B5EF4-FFF2-40B4-BE49-F238E27FC236}">
                    <a16:creationId xmlns:a16="http://schemas.microsoft.com/office/drawing/2014/main" id="{C9C9409E-F0BC-4B64-A7B5-562C97CE6DEB}"/>
                  </a:ext>
                </a:extLst>
              </p:cNvPr>
              <p:cNvSpPr/>
              <p:nvPr/>
            </p:nvSpPr>
            <p:spPr>
              <a:xfrm>
                <a:off x="1314100" y="4068575"/>
                <a:ext cx="364500" cy="143700"/>
              </a:xfrm>
              <a:prstGeom prst="trapezoid">
                <a:avLst>
                  <a:gd name="adj" fmla="val 25000"/>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grpSp>
        <p:nvGrpSpPr>
          <p:cNvPr id="19" name="Group 18">
            <a:extLst>
              <a:ext uri="{FF2B5EF4-FFF2-40B4-BE49-F238E27FC236}">
                <a16:creationId xmlns:a16="http://schemas.microsoft.com/office/drawing/2014/main" id="{FC71E8EB-5338-4964-906F-44C700405E8A}"/>
              </a:ext>
            </a:extLst>
          </p:cNvPr>
          <p:cNvGrpSpPr/>
          <p:nvPr/>
        </p:nvGrpSpPr>
        <p:grpSpPr>
          <a:xfrm>
            <a:off x="7214244" y="2470150"/>
            <a:ext cx="786263" cy="662969"/>
            <a:chOff x="1664712" y="3953070"/>
            <a:chExt cx="786263" cy="662969"/>
          </a:xfrm>
        </p:grpSpPr>
        <p:sp>
          <p:nvSpPr>
            <p:cNvPr id="20" name="Flowchart: Magnetic Disk 19">
              <a:extLst>
                <a:ext uri="{FF2B5EF4-FFF2-40B4-BE49-F238E27FC236}">
                  <a16:creationId xmlns:a16="http://schemas.microsoft.com/office/drawing/2014/main" id="{0653AC04-CD69-41CD-928A-D6CC0AC9A95C}"/>
                </a:ext>
              </a:extLst>
            </p:cNvPr>
            <p:cNvSpPr/>
            <p:nvPr/>
          </p:nvSpPr>
          <p:spPr>
            <a:xfrm>
              <a:off x="1664762" y="4259768"/>
              <a:ext cx="786213" cy="356271"/>
            </a:xfrm>
            <a:prstGeom prst="flowChartMagneticDisk">
              <a:avLst/>
            </a:prstGeom>
            <a:solidFill>
              <a:srgbClr val="999999"/>
            </a:solidFill>
            <a:ln>
              <a:solidFill>
                <a:srgbClr val="4343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lowchart: Magnetic Disk 20">
              <a:extLst>
                <a:ext uri="{FF2B5EF4-FFF2-40B4-BE49-F238E27FC236}">
                  <a16:creationId xmlns:a16="http://schemas.microsoft.com/office/drawing/2014/main" id="{CD558834-407D-48E0-AECE-64671CEA7CFC}"/>
                </a:ext>
              </a:extLst>
            </p:cNvPr>
            <p:cNvSpPr/>
            <p:nvPr/>
          </p:nvSpPr>
          <p:spPr>
            <a:xfrm>
              <a:off x="1664712" y="3953070"/>
              <a:ext cx="786213" cy="356271"/>
            </a:xfrm>
            <a:prstGeom prst="flowChartMagneticDisk">
              <a:avLst/>
            </a:prstGeom>
            <a:solidFill>
              <a:srgbClr val="999999"/>
            </a:solidFill>
            <a:ln>
              <a:solidFill>
                <a:srgbClr val="4343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C221D2DD-D97B-4A63-A6B9-65E4B3EEB64D}"/>
              </a:ext>
            </a:extLst>
          </p:cNvPr>
          <p:cNvGrpSpPr/>
          <p:nvPr/>
        </p:nvGrpSpPr>
        <p:grpSpPr>
          <a:xfrm>
            <a:off x="5771949" y="2064921"/>
            <a:ext cx="335756" cy="338137"/>
            <a:chOff x="7677150" y="3060252"/>
            <a:chExt cx="335756" cy="338137"/>
          </a:xfrm>
        </p:grpSpPr>
        <p:cxnSp>
          <p:nvCxnSpPr>
            <p:cNvPr id="24" name="Straight Connector 23">
              <a:extLst>
                <a:ext uri="{FF2B5EF4-FFF2-40B4-BE49-F238E27FC236}">
                  <a16:creationId xmlns:a16="http://schemas.microsoft.com/office/drawing/2014/main" id="{2D893656-3A2B-4E7E-9EB3-EDDE42BD58FF}"/>
                </a:ext>
              </a:extLst>
            </p:cNvPr>
            <p:cNvCxnSpPr>
              <a:cxnSpLocks/>
            </p:cNvCxnSpPr>
            <p:nvPr/>
          </p:nvCxnSpPr>
          <p:spPr>
            <a:xfrm>
              <a:off x="7677150" y="3229321"/>
              <a:ext cx="335756" cy="0"/>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A7595CC-5ED4-4DDA-9EBD-F77C5A82D2D8}"/>
                </a:ext>
              </a:extLst>
            </p:cNvPr>
            <p:cNvCxnSpPr>
              <a:cxnSpLocks/>
            </p:cNvCxnSpPr>
            <p:nvPr/>
          </p:nvCxnSpPr>
          <p:spPr>
            <a:xfrm>
              <a:off x="7677150" y="3294805"/>
              <a:ext cx="335756" cy="0"/>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C33CC5BE-8182-4F05-9E55-320979ECF549}"/>
                </a:ext>
              </a:extLst>
            </p:cNvPr>
            <p:cNvCxnSpPr>
              <a:cxnSpLocks/>
            </p:cNvCxnSpPr>
            <p:nvPr/>
          </p:nvCxnSpPr>
          <p:spPr>
            <a:xfrm>
              <a:off x="7677150" y="3163836"/>
              <a:ext cx="335756" cy="0"/>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F76088C-2BB6-404B-B4D0-4730D6D318FA}"/>
                </a:ext>
              </a:extLst>
            </p:cNvPr>
            <p:cNvCxnSpPr>
              <a:cxnSpLocks/>
            </p:cNvCxnSpPr>
            <p:nvPr/>
          </p:nvCxnSpPr>
          <p:spPr>
            <a:xfrm flipV="1">
              <a:off x="7849789" y="3060252"/>
              <a:ext cx="0" cy="338137"/>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C7D432C1-5BDE-479B-A5FB-C8044F838346}"/>
                </a:ext>
              </a:extLst>
            </p:cNvPr>
            <p:cNvCxnSpPr>
              <a:cxnSpLocks/>
            </p:cNvCxnSpPr>
            <p:nvPr/>
          </p:nvCxnSpPr>
          <p:spPr>
            <a:xfrm flipV="1">
              <a:off x="7920036" y="3060252"/>
              <a:ext cx="0" cy="338137"/>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50B3C22-8ADD-41F7-B441-E0E67286F6CE}"/>
                </a:ext>
              </a:extLst>
            </p:cNvPr>
            <p:cNvCxnSpPr>
              <a:cxnSpLocks/>
            </p:cNvCxnSpPr>
            <p:nvPr/>
          </p:nvCxnSpPr>
          <p:spPr>
            <a:xfrm flipV="1">
              <a:off x="7779542" y="3060252"/>
              <a:ext cx="0" cy="338137"/>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2937A2ED-E9B2-4B84-9068-FDA1DA9E1B88}"/>
                </a:ext>
              </a:extLst>
            </p:cNvPr>
            <p:cNvSpPr/>
            <p:nvPr/>
          </p:nvSpPr>
          <p:spPr>
            <a:xfrm>
              <a:off x="7724775" y="3110448"/>
              <a:ext cx="240506" cy="237744"/>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58326A8F-491C-4429-8828-2A747F720794}"/>
                </a:ext>
              </a:extLst>
            </p:cNvPr>
            <p:cNvSpPr/>
            <p:nvPr/>
          </p:nvSpPr>
          <p:spPr>
            <a:xfrm>
              <a:off x="7779542" y="3159274"/>
              <a:ext cx="133333" cy="135531"/>
            </a:xfrm>
            <a:prstGeom prst="round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47" name="Google Shape;95;p14">
            <a:extLst>
              <a:ext uri="{FF2B5EF4-FFF2-40B4-BE49-F238E27FC236}">
                <a16:creationId xmlns:a16="http://schemas.microsoft.com/office/drawing/2014/main" id="{89BD5A78-FA74-42B6-81D1-464666846FB3}"/>
              </a:ext>
            </a:extLst>
          </p:cNvPr>
          <p:cNvGrpSpPr/>
          <p:nvPr/>
        </p:nvGrpSpPr>
        <p:grpSpPr>
          <a:xfrm>
            <a:off x="5445123" y="2866570"/>
            <a:ext cx="1323100" cy="901428"/>
            <a:chOff x="7370889" y="1832724"/>
            <a:chExt cx="1323100" cy="901428"/>
          </a:xfrm>
        </p:grpSpPr>
        <p:grpSp>
          <p:nvGrpSpPr>
            <p:cNvPr id="48" name="Google Shape;96;p14">
              <a:extLst>
                <a:ext uri="{FF2B5EF4-FFF2-40B4-BE49-F238E27FC236}">
                  <a16:creationId xmlns:a16="http://schemas.microsoft.com/office/drawing/2014/main" id="{310DA496-B42C-4380-8414-8F47D231E101}"/>
                </a:ext>
              </a:extLst>
            </p:cNvPr>
            <p:cNvGrpSpPr/>
            <p:nvPr/>
          </p:nvGrpSpPr>
          <p:grpSpPr>
            <a:xfrm>
              <a:off x="8191160" y="1832724"/>
              <a:ext cx="502830" cy="901428"/>
              <a:chOff x="2285225" y="3072525"/>
              <a:chExt cx="683100" cy="1224600"/>
            </a:xfrm>
          </p:grpSpPr>
          <p:sp>
            <p:nvSpPr>
              <p:cNvPr id="55" name="Google Shape;97;p14">
                <a:extLst>
                  <a:ext uri="{FF2B5EF4-FFF2-40B4-BE49-F238E27FC236}">
                    <a16:creationId xmlns:a16="http://schemas.microsoft.com/office/drawing/2014/main" id="{FB056890-5504-48F0-9B3D-522620A533D2}"/>
                  </a:ext>
                </a:extLst>
              </p:cNvPr>
              <p:cNvSpPr/>
              <p:nvPr/>
            </p:nvSpPr>
            <p:spPr>
              <a:xfrm>
                <a:off x="2285225" y="3072525"/>
                <a:ext cx="683100" cy="1224600"/>
              </a:xfrm>
              <a:prstGeom prst="roundRect">
                <a:avLst>
                  <a:gd name="adj" fmla="val 10154"/>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 name="Google Shape;98;p14">
                <a:extLst>
                  <a:ext uri="{FF2B5EF4-FFF2-40B4-BE49-F238E27FC236}">
                    <a16:creationId xmlns:a16="http://schemas.microsoft.com/office/drawing/2014/main" id="{61F0CE2A-727E-406D-9115-B5543D33E7B5}"/>
                  </a:ext>
                </a:extLst>
              </p:cNvPr>
              <p:cNvSpPr/>
              <p:nvPr/>
            </p:nvSpPr>
            <p:spPr>
              <a:xfrm>
                <a:off x="2462225" y="320877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9;p14">
                <a:extLst>
                  <a:ext uri="{FF2B5EF4-FFF2-40B4-BE49-F238E27FC236}">
                    <a16:creationId xmlns:a16="http://schemas.microsoft.com/office/drawing/2014/main" id="{794D97D7-26B6-426F-A53F-C85CE1B01A52}"/>
                  </a:ext>
                </a:extLst>
              </p:cNvPr>
              <p:cNvSpPr/>
              <p:nvPr/>
            </p:nvSpPr>
            <p:spPr>
              <a:xfrm>
                <a:off x="2462225" y="3371500"/>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0;p14">
                <a:extLst>
                  <a:ext uri="{FF2B5EF4-FFF2-40B4-BE49-F238E27FC236}">
                    <a16:creationId xmlns:a16="http://schemas.microsoft.com/office/drawing/2014/main" id="{3AA12D69-EC8D-45E5-9BE4-FEC87E7EF2DD}"/>
                  </a:ext>
                </a:extLst>
              </p:cNvPr>
              <p:cNvSpPr/>
              <p:nvPr/>
            </p:nvSpPr>
            <p:spPr>
              <a:xfrm>
                <a:off x="2462225" y="3534225"/>
                <a:ext cx="329100" cy="45900"/>
              </a:xfrm>
              <a:prstGeom prst="roundRect">
                <a:avLst>
                  <a:gd name="adj"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1;p14">
                <a:extLst>
                  <a:ext uri="{FF2B5EF4-FFF2-40B4-BE49-F238E27FC236}">
                    <a16:creationId xmlns:a16="http://schemas.microsoft.com/office/drawing/2014/main" id="{138A4997-CD77-40EC-8673-299056BED919}"/>
                  </a:ext>
                </a:extLst>
              </p:cNvPr>
              <p:cNvSpPr/>
              <p:nvPr/>
            </p:nvSpPr>
            <p:spPr>
              <a:xfrm>
                <a:off x="2554925" y="3730475"/>
                <a:ext cx="143700" cy="143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2;p14">
                <a:extLst>
                  <a:ext uri="{FF2B5EF4-FFF2-40B4-BE49-F238E27FC236}">
                    <a16:creationId xmlns:a16="http://schemas.microsoft.com/office/drawing/2014/main" id="{FD229C11-820E-4F9E-9CBB-91056F9B1066}"/>
                  </a:ext>
                </a:extLst>
              </p:cNvPr>
              <p:cNvSpPr/>
              <p:nvPr/>
            </p:nvSpPr>
            <p:spPr>
              <a:xfrm>
                <a:off x="2533025" y="3960425"/>
                <a:ext cx="187500" cy="187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103;p14">
              <a:extLst>
                <a:ext uri="{FF2B5EF4-FFF2-40B4-BE49-F238E27FC236}">
                  <a16:creationId xmlns:a16="http://schemas.microsoft.com/office/drawing/2014/main" id="{EE3ECD94-786B-4026-A79A-5954CC974FE4}"/>
                </a:ext>
              </a:extLst>
            </p:cNvPr>
            <p:cNvGrpSpPr/>
            <p:nvPr/>
          </p:nvGrpSpPr>
          <p:grpSpPr>
            <a:xfrm>
              <a:off x="7370889" y="1898863"/>
              <a:ext cx="973860" cy="835289"/>
              <a:chOff x="834850" y="3162500"/>
              <a:chExt cx="1323000" cy="1134750"/>
            </a:xfrm>
          </p:grpSpPr>
          <p:sp>
            <p:nvSpPr>
              <p:cNvPr id="50" name="Google Shape;104;p14">
                <a:extLst>
                  <a:ext uri="{FF2B5EF4-FFF2-40B4-BE49-F238E27FC236}">
                    <a16:creationId xmlns:a16="http://schemas.microsoft.com/office/drawing/2014/main" id="{1DF6BC00-7D96-49B1-8921-77D2F707D895}"/>
                  </a:ext>
                </a:extLst>
              </p:cNvPr>
              <p:cNvSpPr/>
              <p:nvPr/>
            </p:nvSpPr>
            <p:spPr>
              <a:xfrm>
                <a:off x="834850" y="3162500"/>
                <a:ext cx="1323000" cy="905700"/>
              </a:xfrm>
              <a:prstGeom prst="roundRect">
                <a:avLst>
                  <a:gd name="adj" fmla="val 10154"/>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5;p14">
                <a:extLst>
                  <a:ext uri="{FF2B5EF4-FFF2-40B4-BE49-F238E27FC236}">
                    <a16:creationId xmlns:a16="http://schemas.microsoft.com/office/drawing/2014/main" id="{E34CE1ED-650B-4564-9400-6E70286F9E63}"/>
                  </a:ext>
                </a:extLst>
              </p:cNvPr>
              <p:cNvSpPr/>
              <p:nvPr/>
            </p:nvSpPr>
            <p:spPr>
              <a:xfrm>
                <a:off x="881125" y="3208775"/>
                <a:ext cx="1234200" cy="689400"/>
              </a:xfrm>
              <a:prstGeom prst="roundRect">
                <a:avLst>
                  <a:gd name="adj" fmla="val 8166"/>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6;p14">
                <a:extLst>
                  <a:ext uri="{FF2B5EF4-FFF2-40B4-BE49-F238E27FC236}">
                    <a16:creationId xmlns:a16="http://schemas.microsoft.com/office/drawing/2014/main" id="{50040365-DCE9-4F74-8477-CF9DC0E87CFF}"/>
                  </a:ext>
                </a:extLst>
              </p:cNvPr>
              <p:cNvSpPr/>
              <p:nvPr/>
            </p:nvSpPr>
            <p:spPr>
              <a:xfrm>
                <a:off x="1333675" y="3960425"/>
                <a:ext cx="329100" cy="45900"/>
              </a:xfrm>
              <a:prstGeom prst="roundRect">
                <a:avLst>
                  <a:gd name="adj" fmla="val 5000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7;p14">
                <a:extLst>
                  <a:ext uri="{FF2B5EF4-FFF2-40B4-BE49-F238E27FC236}">
                    <a16:creationId xmlns:a16="http://schemas.microsoft.com/office/drawing/2014/main" id="{8CCE35DA-06FB-4FD0-98EC-168F1D37CD3E}"/>
                  </a:ext>
                </a:extLst>
              </p:cNvPr>
              <p:cNvSpPr/>
              <p:nvPr/>
            </p:nvSpPr>
            <p:spPr>
              <a:xfrm>
                <a:off x="1198450" y="4212650"/>
                <a:ext cx="595800" cy="84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 name="Google Shape;108;p14">
                <a:extLst>
                  <a:ext uri="{FF2B5EF4-FFF2-40B4-BE49-F238E27FC236}">
                    <a16:creationId xmlns:a16="http://schemas.microsoft.com/office/drawing/2014/main" id="{5238FA59-5F11-4517-A33D-6AEF63D8E80E}"/>
                  </a:ext>
                </a:extLst>
              </p:cNvPr>
              <p:cNvSpPr/>
              <p:nvPr/>
            </p:nvSpPr>
            <p:spPr>
              <a:xfrm>
                <a:off x="1314100" y="4068575"/>
                <a:ext cx="364500" cy="143700"/>
              </a:xfrm>
              <a:prstGeom prst="trapezoid">
                <a:avLst>
                  <a:gd name="adj" fmla="val 25000"/>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grpSp>
        <p:nvGrpSpPr>
          <p:cNvPr id="61" name="Group 60">
            <a:extLst>
              <a:ext uri="{FF2B5EF4-FFF2-40B4-BE49-F238E27FC236}">
                <a16:creationId xmlns:a16="http://schemas.microsoft.com/office/drawing/2014/main" id="{20F5145E-B465-4BFF-8FB6-F1C9536F8904}"/>
              </a:ext>
            </a:extLst>
          </p:cNvPr>
          <p:cNvGrpSpPr/>
          <p:nvPr/>
        </p:nvGrpSpPr>
        <p:grpSpPr>
          <a:xfrm>
            <a:off x="5562315" y="3051436"/>
            <a:ext cx="335756" cy="338137"/>
            <a:chOff x="7677150" y="3060252"/>
            <a:chExt cx="335756" cy="338137"/>
          </a:xfrm>
        </p:grpSpPr>
        <p:cxnSp>
          <p:nvCxnSpPr>
            <p:cNvPr id="62" name="Straight Connector 61">
              <a:extLst>
                <a:ext uri="{FF2B5EF4-FFF2-40B4-BE49-F238E27FC236}">
                  <a16:creationId xmlns:a16="http://schemas.microsoft.com/office/drawing/2014/main" id="{B5808F71-B439-4081-90ED-B51952AA5912}"/>
                </a:ext>
              </a:extLst>
            </p:cNvPr>
            <p:cNvCxnSpPr>
              <a:cxnSpLocks/>
            </p:cNvCxnSpPr>
            <p:nvPr/>
          </p:nvCxnSpPr>
          <p:spPr>
            <a:xfrm>
              <a:off x="7677150" y="3229321"/>
              <a:ext cx="335756" cy="0"/>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9A72EC17-3F51-49B1-B29D-985397FC2968}"/>
                </a:ext>
              </a:extLst>
            </p:cNvPr>
            <p:cNvCxnSpPr>
              <a:cxnSpLocks/>
            </p:cNvCxnSpPr>
            <p:nvPr/>
          </p:nvCxnSpPr>
          <p:spPr>
            <a:xfrm>
              <a:off x="7677150" y="3294805"/>
              <a:ext cx="335756" cy="0"/>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43894D9C-661E-4224-9F6A-E0E7586B7FE5}"/>
                </a:ext>
              </a:extLst>
            </p:cNvPr>
            <p:cNvCxnSpPr>
              <a:cxnSpLocks/>
            </p:cNvCxnSpPr>
            <p:nvPr/>
          </p:nvCxnSpPr>
          <p:spPr>
            <a:xfrm>
              <a:off x="7677150" y="3163836"/>
              <a:ext cx="335756" cy="0"/>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3663A77-04A5-4670-B864-2D683E7A7509}"/>
                </a:ext>
              </a:extLst>
            </p:cNvPr>
            <p:cNvCxnSpPr>
              <a:cxnSpLocks/>
            </p:cNvCxnSpPr>
            <p:nvPr/>
          </p:nvCxnSpPr>
          <p:spPr>
            <a:xfrm flipV="1">
              <a:off x="7849789" y="3060252"/>
              <a:ext cx="0" cy="338137"/>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BC5CA12F-438A-4A3C-990C-9D115B0F0981}"/>
                </a:ext>
              </a:extLst>
            </p:cNvPr>
            <p:cNvCxnSpPr>
              <a:cxnSpLocks/>
            </p:cNvCxnSpPr>
            <p:nvPr/>
          </p:nvCxnSpPr>
          <p:spPr>
            <a:xfrm flipV="1">
              <a:off x="7920036" y="3060252"/>
              <a:ext cx="0" cy="338137"/>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DDF2418-B269-4700-82E2-FF56DC0C235C}"/>
                </a:ext>
              </a:extLst>
            </p:cNvPr>
            <p:cNvCxnSpPr>
              <a:cxnSpLocks/>
            </p:cNvCxnSpPr>
            <p:nvPr/>
          </p:nvCxnSpPr>
          <p:spPr>
            <a:xfrm flipV="1">
              <a:off x="7779542" y="3060252"/>
              <a:ext cx="0" cy="338137"/>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B000F6B6-8D9B-42D9-97ED-4F4A6663465F}"/>
                </a:ext>
              </a:extLst>
            </p:cNvPr>
            <p:cNvSpPr/>
            <p:nvPr/>
          </p:nvSpPr>
          <p:spPr>
            <a:xfrm>
              <a:off x="7724775" y="3110448"/>
              <a:ext cx="240506" cy="237744"/>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Rounded Corners 68">
              <a:extLst>
                <a:ext uri="{FF2B5EF4-FFF2-40B4-BE49-F238E27FC236}">
                  <a16:creationId xmlns:a16="http://schemas.microsoft.com/office/drawing/2014/main" id="{96C25EB9-C099-41ED-B9BD-A7199B1A0D7D}"/>
                </a:ext>
              </a:extLst>
            </p:cNvPr>
            <p:cNvSpPr/>
            <p:nvPr/>
          </p:nvSpPr>
          <p:spPr>
            <a:xfrm>
              <a:off x="7779542" y="3159274"/>
              <a:ext cx="133333" cy="135531"/>
            </a:xfrm>
            <a:prstGeom prst="round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79" name="Group 78">
            <a:extLst>
              <a:ext uri="{FF2B5EF4-FFF2-40B4-BE49-F238E27FC236}">
                <a16:creationId xmlns:a16="http://schemas.microsoft.com/office/drawing/2014/main" id="{099269DB-7A8C-44CC-9EAB-583919031C0C}"/>
              </a:ext>
            </a:extLst>
          </p:cNvPr>
          <p:cNvGrpSpPr/>
          <p:nvPr/>
        </p:nvGrpSpPr>
        <p:grpSpPr>
          <a:xfrm>
            <a:off x="5961156" y="3051436"/>
            <a:ext cx="335756" cy="338137"/>
            <a:chOff x="7677150" y="3060252"/>
            <a:chExt cx="335756" cy="338137"/>
          </a:xfrm>
        </p:grpSpPr>
        <p:cxnSp>
          <p:nvCxnSpPr>
            <p:cNvPr id="80" name="Straight Connector 79">
              <a:extLst>
                <a:ext uri="{FF2B5EF4-FFF2-40B4-BE49-F238E27FC236}">
                  <a16:creationId xmlns:a16="http://schemas.microsoft.com/office/drawing/2014/main" id="{96509987-38F0-4140-95F4-D45CC49196E6}"/>
                </a:ext>
              </a:extLst>
            </p:cNvPr>
            <p:cNvCxnSpPr>
              <a:cxnSpLocks/>
            </p:cNvCxnSpPr>
            <p:nvPr/>
          </p:nvCxnSpPr>
          <p:spPr>
            <a:xfrm>
              <a:off x="7677150" y="3229321"/>
              <a:ext cx="335756" cy="0"/>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63F34DB0-99D4-4312-A433-6D30EC6DDB67}"/>
                </a:ext>
              </a:extLst>
            </p:cNvPr>
            <p:cNvCxnSpPr>
              <a:cxnSpLocks/>
            </p:cNvCxnSpPr>
            <p:nvPr/>
          </p:nvCxnSpPr>
          <p:spPr>
            <a:xfrm>
              <a:off x="7677150" y="3294805"/>
              <a:ext cx="335756" cy="0"/>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91C612A1-3E6D-4354-8B3B-1D79D95A0F66}"/>
                </a:ext>
              </a:extLst>
            </p:cNvPr>
            <p:cNvCxnSpPr>
              <a:cxnSpLocks/>
            </p:cNvCxnSpPr>
            <p:nvPr/>
          </p:nvCxnSpPr>
          <p:spPr>
            <a:xfrm>
              <a:off x="7677150" y="3163836"/>
              <a:ext cx="335756" cy="0"/>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A99283AF-2F2E-4C65-8605-11A629D21C43}"/>
                </a:ext>
              </a:extLst>
            </p:cNvPr>
            <p:cNvCxnSpPr>
              <a:cxnSpLocks/>
            </p:cNvCxnSpPr>
            <p:nvPr/>
          </p:nvCxnSpPr>
          <p:spPr>
            <a:xfrm flipV="1">
              <a:off x="7849789" y="3060252"/>
              <a:ext cx="0" cy="338137"/>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259EDB2-96E2-4664-9238-D418B244C0E3}"/>
                </a:ext>
              </a:extLst>
            </p:cNvPr>
            <p:cNvCxnSpPr>
              <a:cxnSpLocks/>
            </p:cNvCxnSpPr>
            <p:nvPr/>
          </p:nvCxnSpPr>
          <p:spPr>
            <a:xfrm flipV="1">
              <a:off x="7920036" y="3060252"/>
              <a:ext cx="0" cy="338137"/>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2B987B2-8F66-43F4-8E9D-407956967652}"/>
                </a:ext>
              </a:extLst>
            </p:cNvPr>
            <p:cNvCxnSpPr>
              <a:cxnSpLocks/>
            </p:cNvCxnSpPr>
            <p:nvPr/>
          </p:nvCxnSpPr>
          <p:spPr>
            <a:xfrm flipV="1">
              <a:off x="7779542" y="3060252"/>
              <a:ext cx="0" cy="338137"/>
            </a:xfrm>
            <a:prstGeom prst="line">
              <a:avLst/>
            </a:prstGeom>
            <a:ln w="28575" cap="rnd">
              <a:solidFill>
                <a:srgbClr val="434343"/>
              </a:solidFill>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34A46880-CD14-4D74-BF80-9F146AB5B2A1}"/>
                </a:ext>
              </a:extLst>
            </p:cNvPr>
            <p:cNvSpPr/>
            <p:nvPr/>
          </p:nvSpPr>
          <p:spPr>
            <a:xfrm>
              <a:off x="7724775" y="3110448"/>
              <a:ext cx="240506" cy="237744"/>
            </a:xfrm>
            <a:prstGeom prst="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Rounded Corners 86">
              <a:extLst>
                <a:ext uri="{FF2B5EF4-FFF2-40B4-BE49-F238E27FC236}">
                  <a16:creationId xmlns:a16="http://schemas.microsoft.com/office/drawing/2014/main" id="{8D62D4C9-51B8-478E-8DC2-54242B27FE33}"/>
                </a:ext>
              </a:extLst>
            </p:cNvPr>
            <p:cNvSpPr/>
            <p:nvPr/>
          </p:nvSpPr>
          <p:spPr>
            <a:xfrm>
              <a:off x="7779542" y="3159274"/>
              <a:ext cx="133333" cy="135531"/>
            </a:xfrm>
            <a:prstGeom prst="roundRect">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cxnSp>
        <p:nvCxnSpPr>
          <p:cNvPr id="89" name="Connector: Elbow 88">
            <a:extLst>
              <a:ext uri="{FF2B5EF4-FFF2-40B4-BE49-F238E27FC236}">
                <a16:creationId xmlns:a16="http://schemas.microsoft.com/office/drawing/2014/main" id="{D37C5A8F-A68C-4E90-B204-678D5F0869B9}"/>
              </a:ext>
            </a:extLst>
          </p:cNvPr>
          <p:cNvCxnSpPr>
            <a:stCxn id="13" idx="3"/>
            <a:endCxn id="21" idx="1"/>
          </p:cNvCxnSpPr>
          <p:nvPr/>
        </p:nvCxnSpPr>
        <p:spPr>
          <a:xfrm>
            <a:off x="6768224" y="2330769"/>
            <a:ext cx="839127" cy="139381"/>
          </a:xfrm>
          <a:prstGeom prst="bentConnector2">
            <a:avLst/>
          </a:prstGeom>
          <a:ln w="22225">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Connector: Elbow 89">
            <a:extLst>
              <a:ext uri="{FF2B5EF4-FFF2-40B4-BE49-F238E27FC236}">
                <a16:creationId xmlns:a16="http://schemas.microsoft.com/office/drawing/2014/main" id="{7079222D-4D27-49DA-803B-A0BBCE677A73}"/>
              </a:ext>
            </a:extLst>
          </p:cNvPr>
          <p:cNvCxnSpPr>
            <a:cxnSpLocks/>
            <a:stCxn id="55" idx="3"/>
            <a:endCxn id="20" idx="3"/>
          </p:cNvCxnSpPr>
          <p:nvPr/>
        </p:nvCxnSpPr>
        <p:spPr>
          <a:xfrm flipV="1">
            <a:off x="6768224" y="3133119"/>
            <a:ext cx="839177" cy="184165"/>
          </a:xfrm>
          <a:prstGeom prst="bentConnector2">
            <a:avLst/>
          </a:prstGeom>
          <a:ln w="22225">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93" name="Multiplication Sign 92">
            <a:extLst>
              <a:ext uri="{FF2B5EF4-FFF2-40B4-BE49-F238E27FC236}">
                <a16:creationId xmlns:a16="http://schemas.microsoft.com/office/drawing/2014/main" id="{FBC04DF8-337E-4785-9E17-1ECED978E04E}"/>
              </a:ext>
            </a:extLst>
          </p:cNvPr>
          <p:cNvSpPr/>
          <p:nvPr/>
        </p:nvSpPr>
        <p:spPr>
          <a:xfrm>
            <a:off x="5700663" y="1876672"/>
            <a:ext cx="856029" cy="856029"/>
          </a:xfrm>
          <a:prstGeom prst="mathMultiply">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046FE9C1-72B4-4155-B3CE-683605830F4D}"/>
              </a:ext>
            </a:extLst>
          </p:cNvPr>
          <p:cNvSpPr/>
          <p:nvPr/>
        </p:nvSpPr>
        <p:spPr>
          <a:xfrm>
            <a:off x="2071182" y="1882957"/>
            <a:ext cx="2345243" cy="188249"/>
          </a:xfrm>
          <a:prstGeom prst="rect">
            <a:avLst/>
          </a:prstGeom>
          <a:solidFill>
            <a:srgbClr val="632CA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rtlCol="0" anchor="t" anchorCtr="0"/>
          <a:lstStyle/>
          <a:p>
            <a:r>
              <a:rPr lang="en-US" sz="1050" dirty="0">
                <a:solidFill>
                  <a:schemeClr val="lt1"/>
                </a:solidFill>
                <a:latin typeface="Roboto Mono Medium" panose="020B0604020202020204" charset="0"/>
                <a:ea typeface="Roboto Mono Medium" panose="020B0604020202020204" charset="0"/>
                <a:cs typeface="+mn-cs"/>
              </a:rPr>
              <a:t>"</a:t>
            </a:r>
            <a:r>
              <a:rPr lang="en-US" sz="1050" strike="sngStrike" dirty="0">
                <a:solidFill>
                  <a:srgbClr val="49207A"/>
                </a:solidFill>
                <a:latin typeface="Roboto Mono Medium" panose="020B0604020202020204" charset="0"/>
                <a:ea typeface="Roboto Mono Medium" panose="020B0604020202020204" charset="0"/>
                <a:cs typeface="+mn-cs"/>
              </a:rPr>
              <a:t>n1-standard-1</a:t>
            </a:r>
            <a:r>
              <a:rPr lang="en-US" sz="1050" dirty="0">
                <a:solidFill>
                  <a:schemeClr val="lt1"/>
                </a:solidFill>
                <a:latin typeface="Roboto Mono Medium" panose="020B0604020202020204" charset="0"/>
                <a:ea typeface="Roboto Mono Medium" panose="020B0604020202020204" charset="0"/>
                <a:cs typeface="+mn-cs"/>
              </a:rPr>
              <a:t>n1-standard-2</a:t>
            </a:r>
            <a:r>
              <a:rPr lang="en-US" sz="1050" dirty="0">
                <a:latin typeface="Roboto Mono Medium" panose="020B0604020202020204" charset="0"/>
                <a:ea typeface="Roboto Mono Medium" panose="020B0604020202020204" charset="0"/>
              </a:rPr>
              <a:t>"</a:t>
            </a:r>
            <a:endParaRPr lang="en-US" sz="1050" dirty="0">
              <a:solidFill>
                <a:schemeClr val="lt1"/>
              </a:solidFill>
              <a:latin typeface="Roboto Mono Medium" panose="020B0604020202020204" charset="0"/>
              <a:ea typeface="Roboto Mono Medium" panose="020B0604020202020204" charset="0"/>
              <a:cs typeface="+mn-cs"/>
            </a:endParaRPr>
          </a:p>
        </p:txBody>
      </p:sp>
      <p:pic>
        <p:nvPicPr>
          <p:cNvPr id="23" name="slide 7 terrafom take 2 part 1">
            <a:hlinkClick r:id="" action="ppaction://media"/>
            <a:extLst>
              <a:ext uri="{FF2B5EF4-FFF2-40B4-BE49-F238E27FC236}">
                <a16:creationId xmlns:a16="http://schemas.microsoft.com/office/drawing/2014/main" id="{704B063E-475C-44E7-9984-B54AE156F35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178779" y="1622108"/>
            <a:ext cx="609600" cy="609600"/>
          </a:xfrm>
          <a:prstGeom prst="rect">
            <a:avLst/>
          </a:prstGeom>
        </p:spPr>
      </p:pic>
      <p:pic>
        <p:nvPicPr>
          <p:cNvPr id="25" name="slide 7 terrafom take 2 part 2">
            <a:hlinkClick r:id="" action="ppaction://media"/>
            <a:extLst>
              <a:ext uri="{FF2B5EF4-FFF2-40B4-BE49-F238E27FC236}">
                <a16:creationId xmlns:a16="http://schemas.microsoft.com/office/drawing/2014/main" id="{0D4266DA-00F7-4A0D-9BE4-A1F0884479B1}"/>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4221539" y="2920401"/>
            <a:ext cx="609600" cy="609600"/>
          </a:xfrm>
          <a:prstGeom prst="rect">
            <a:avLst/>
          </a:prstGeom>
        </p:spPr>
      </p:pic>
    </p:spTree>
    <p:extLst>
      <p:ext uri="{BB962C8B-B14F-4D97-AF65-F5344CB8AC3E}">
        <p14:creationId xmlns:p14="http://schemas.microsoft.com/office/powerpoint/2010/main" val="903854120"/>
      </p:ext>
    </p:extLst>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346" fill="hold"/>
                                        <p:tgtEl>
                                          <p:spTgt spid="23"/>
                                        </p:tgtEl>
                                      </p:cBhvr>
                                    </p:cmd>
                                  </p:childTnLst>
                                </p:cTn>
                              </p:par>
                              <p:par>
                                <p:cTn id="7" presetID="10" presetClass="entr" presetSubtype="0" fill="hold" grpId="0" nodeType="withEffect">
                                  <p:stCondLst>
                                    <p:cond delay="1000"/>
                                  </p:stCondLst>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500"/>
                                        <p:tgtEl>
                                          <p:spTgt spid="3">
                                            <p:txEl>
                                              <p:pRg st="0" end="0"/>
                                            </p:txEl>
                                          </p:spTgt>
                                        </p:tgtEl>
                                      </p:cBhvr>
                                    </p:animEffect>
                                  </p:childTnLst>
                                </p:cTn>
                              </p:par>
                              <p:par>
                                <p:cTn id="10" presetID="10" presetClass="entr" presetSubtype="0" fill="hold" grpId="0" nodeType="withEffect">
                                  <p:stCondLst>
                                    <p:cond delay="575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23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56346"/>
                            </p:stCondLst>
                            <p:childTnLst>
                              <p:par>
                                <p:cTn id="17" presetID="1" presetClass="mediacall" presetSubtype="0" fill="hold" nodeType="afterEffect">
                                  <p:stCondLst>
                                    <p:cond delay="0"/>
                                  </p:stCondLst>
                                  <p:childTnLst>
                                    <p:cmd type="call" cmd="playFrom(0.0)">
                                      <p:cBhvr>
                                        <p:cTn id="18" dur="62798" fill="hold"/>
                                        <p:tgtEl>
                                          <p:spTgt spid="25"/>
                                        </p:tgtEl>
                                      </p:cBhvr>
                                    </p:cmd>
                                  </p:childTnLst>
                                </p:cTn>
                              </p:par>
                              <p:par>
                                <p:cTn id="19" presetID="10" presetClass="exit" presetSubtype="0" fill="hold" grpId="1" nodeType="withEffect">
                                  <p:stCondLst>
                                    <p:cond delay="32000"/>
                                  </p:stCondLst>
                                  <p:childTnLst>
                                    <p:animEffect transition="out" filter="fade">
                                      <p:cBhvr>
                                        <p:cTn id="20" dur="500"/>
                                        <p:tgtEl>
                                          <p:spTgt spid="3">
                                            <p:txEl>
                                              <p:pRg st="0" end="0"/>
                                            </p:txEl>
                                          </p:spTgt>
                                        </p:tgtEl>
                                      </p:cBhvr>
                                    </p:animEffect>
                                    <p:set>
                                      <p:cBhvr>
                                        <p:cTn id="21" dur="1" fill="hold">
                                          <p:stCondLst>
                                            <p:cond delay="499"/>
                                          </p:stCondLst>
                                        </p:cTn>
                                        <p:tgtEl>
                                          <p:spTgt spid="3">
                                            <p:txEl>
                                              <p:pRg st="0" end="0"/>
                                            </p:txEl>
                                          </p:spTgt>
                                        </p:tgtEl>
                                        <p:attrNameLst>
                                          <p:attrName>style.visibility</p:attrName>
                                        </p:attrNameLst>
                                      </p:cBhvr>
                                      <p:to>
                                        <p:strVal val="hidden"/>
                                      </p:to>
                                    </p:set>
                                  </p:childTnLst>
                                </p:cTn>
                              </p:par>
                              <p:par>
                                <p:cTn id="22" presetID="10" presetClass="exit" presetSubtype="0" fill="hold" grpId="1" nodeType="withEffect">
                                  <p:stCondLst>
                                    <p:cond delay="32000"/>
                                  </p:stCondLst>
                                  <p:childTnLst>
                                    <p:animEffect transition="out" filter="fade">
                                      <p:cBhvr>
                                        <p:cTn id="23" dur="500"/>
                                        <p:tgtEl>
                                          <p:spTgt spid="3">
                                            <p:txEl>
                                              <p:pRg st="1" end="1"/>
                                            </p:txEl>
                                          </p:spTgt>
                                        </p:tgtEl>
                                      </p:cBhvr>
                                    </p:animEffect>
                                    <p:set>
                                      <p:cBhvr>
                                        <p:cTn id="24" dur="1" fill="hold">
                                          <p:stCondLst>
                                            <p:cond delay="499"/>
                                          </p:stCondLst>
                                        </p:cTn>
                                        <p:tgtEl>
                                          <p:spTgt spid="3">
                                            <p:txEl>
                                              <p:pRg st="1" end="1"/>
                                            </p:txEl>
                                          </p:spTgt>
                                        </p:tgtEl>
                                        <p:attrNameLst>
                                          <p:attrName>style.visibility</p:attrName>
                                        </p:attrNameLst>
                                      </p:cBhvr>
                                      <p:to>
                                        <p:strVal val="hidden"/>
                                      </p:to>
                                    </p:set>
                                  </p:childTnLst>
                                </p:cTn>
                              </p:par>
                              <p:par>
                                <p:cTn id="25" presetID="10" presetClass="exit" presetSubtype="0" fill="hold" grpId="1" nodeType="withEffect">
                                  <p:stCondLst>
                                    <p:cond delay="32000"/>
                                  </p:stCondLst>
                                  <p:childTnLst>
                                    <p:animEffect transition="out" filter="fade">
                                      <p:cBhvr>
                                        <p:cTn id="26" dur="500"/>
                                        <p:tgtEl>
                                          <p:spTgt spid="3">
                                            <p:txEl>
                                              <p:pRg st="2" end="2"/>
                                            </p:txEl>
                                          </p:spTgt>
                                        </p:tgtEl>
                                      </p:cBhvr>
                                    </p:animEffect>
                                    <p:set>
                                      <p:cBhvr>
                                        <p:cTn id="27" dur="1" fill="hold">
                                          <p:stCondLst>
                                            <p:cond delay="499"/>
                                          </p:stCondLst>
                                        </p:cTn>
                                        <p:tgtEl>
                                          <p:spTgt spid="3">
                                            <p:txEl>
                                              <p:pRg st="2" end="2"/>
                                            </p:txEl>
                                          </p:spTgt>
                                        </p:tgtEl>
                                        <p:attrNameLst>
                                          <p:attrName>style.visibility</p:attrName>
                                        </p:attrNameLst>
                                      </p:cBhvr>
                                      <p:to>
                                        <p:strVal val="hidden"/>
                                      </p:to>
                                    </p:set>
                                  </p:childTnLst>
                                </p:cTn>
                              </p:par>
                              <p:par>
                                <p:cTn id="28" presetID="10" presetClass="entr" presetSubtype="0" fill="hold" grpId="0" nodeType="withEffect">
                                  <p:stCondLst>
                                    <p:cond delay="3200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par>
                                <p:cTn id="31" presetID="10" presetClass="entr" presetSubtype="0" fill="hold" nodeType="withEffect">
                                  <p:stCondLst>
                                    <p:cond delay="37000"/>
                                  </p:stCondLst>
                                  <p:childTnLst>
                                    <p:set>
                                      <p:cBhvr>
                                        <p:cTn id="32" dur="1" fill="hold">
                                          <p:stCondLst>
                                            <p:cond delay="0"/>
                                          </p:stCondLst>
                                        </p:cTn>
                                        <p:tgtEl>
                                          <p:spTgt spid="46"/>
                                        </p:tgtEl>
                                        <p:attrNameLst>
                                          <p:attrName>style.visibility</p:attrName>
                                        </p:attrNameLst>
                                      </p:cBhvr>
                                      <p:to>
                                        <p:strVal val="visible"/>
                                      </p:to>
                                    </p:set>
                                    <p:animEffect transition="in" filter="fade">
                                      <p:cBhvr>
                                        <p:cTn id="33" dur="500"/>
                                        <p:tgtEl>
                                          <p:spTgt spid="46"/>
                                        </p:tgtEl>
                                      </p:cBhvr>
                                    </p:animEffect>
                                  </p:childTnLst>
                                </p:cTn>
                              </p:par>
                              <p:par>
                                <p:cTn id="34" presetID="10" presetClass="entr" presetSubtype="0" fill="hold" nodeType="withEffect">
                                  <p:stCondLst>
                                    <p:cond delay="37000"/>
                                  </p:stCondLst>
                                  <p:childTnLst>
                                    <p:set>
                                      <p:cBhvr>
                                        <p:cTn id="35" dur="1" fill="hold">
                                          <p:stCondLst>
                                            <p:cond delay="0"/>
                                          </p:stCondLst>
                                        </p:cTn>
                                        <p:tgtEl>
                                          <p:spTgt spid="5"/>
                                        </p:tgtEl>
                                        <p:attrNameLst>
                                          <p:attrName>style.visibility</p:attrName>
                                        </p:attrNameLst>
                                      </p:cBhvr>
                                      <p:to>
                                        <p:strVal val="visible"/>
                                      </p:to>
                                    </p:set>
                                    <p:animEffect transition="in" filter="fade">
                                      <p:cBhvr>
                                        <p:cTn id="36" dur="500"/>
                                        <p:tgtEl>
                                          <p:spTgt spid="5"/>
                                        </p:tgtEl>
                                      </p:cBhvr>
                                    </p:animEffect>
                                  </p:childTnLst>
                                </p:cTn>
                              </p:par>
                              <p:par>
                                <p:cTn id="37" presetID="10" presetClass="entr" presetSubtype="0" fill="hold" nodeType="withEffect">
                                  <p:stCondLst>
                                    <p:cond delay="3800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par>
                                <p:cTn id="40" presetID="10" presetClass="entr" presetSubtype="0" fill="hold" nodeType="withEffect">
                                  <p:stCondLst>
                                    <p:cond delay="38100"/>
                                  </p:stCondLst>
                                  <p:childTnLst>
                                    <p:set>
                                      <p:cBhvr>
                                        <p:cTn id="41" dur="1" fill="hold">
                                          <p:stCondLst>
                                            <p:cond delay="0"/>
                                          </p:stCondLst>
                                        </p:cTn>
                                        <p:tgtEl>
                                          <p:spTgt spid="89"/>
                                        </p:tgtEl>
                                        <p:attrNameLst>
                                          <p:attrName>style.visibility</p:attrName>
                                        </p:attrNameLst>
                                      </p:cBhvr>
                                      <p:to>
                                        <p:strVal val="visible"/>
                                      </p:to>
                                    </p:set>
                                    <p:animEffect transition="in" filter="fade">
                                      <p:cBhvr>
                                        <p:cTn id="42" dur="500"/>
                                        <p:tgtEl>
                                          <p:spTgt spid="89"/>
                                        </p:tgtEl>
                                      </p:cBhvr>
                                    </p:animEffect>
                                  </p:childTnLst>
                                </p:cTn>
                              </p:par>
                              <p:par>
                                <p:cTn id="43" presetID="1" presetClass="entr" presetSubtype="0" fill="hold" grpId="0" nodeType="withEffect">
                                  <p:stCondLst>
                                    <p:cond delay="46500"/>
                                  </p:stCondLst>
                                  <p:childTnLst>
                                    <p:set>
                                      <p:cBhvr>
                                        <p:cTn id="44" dur="1" fill="hold">
                                          <p:stCondLst>
                                            <p:cond delay="0"/>
                                          </p:stCondLst>
                                        </p:cTn>
                                        <p:tgtEl>
                                          <p:spTgt spid="95"/>
                                        </p:tgtEl>
                                        <p:attrNameLst>
                                          <p:attrName>style.visibility</p:attrName>
                                        </p:attrNameLst>
                                      </p:cBhvr>
                                      <p:to>
                                        <p:strVal val="visible"/>
                                      </p:to>
                                    </p:set>
                                  </p:childTnLst>
                                </p:cTn>
                              </p:par>
                              <p:par>
                                <p:cTn id="45" presetID="10" presetClass="entr" presetSubtype="0" fill="hold" grpId="0" nodeType="withEffect">
                                  <p:stCondLst>
                                    <p:cond delay="53000"/>
                                  </p:stCondLst>
                                  <p:childTnLst>
                                    <p:set>
                                      <p:cBhvr>
                                        <p:cTn id="46" dur="1" fill="hold">
                                          <p:stCondLst>
                                            <p:cond delay="0"/>
                                          </p:stCondLst>
                                        </p:cTn>
                                        <p:tgtEl>
                                          <p:spTgt spid="93"/>
                                        </p:tgtEl>
                                        <p:attrNameLst>
                                          <p:attrName>style.visibility</p:attrName>
                                        </p:attrNameLst>
                                      </p:cBhvr>
                                      <p:to>
                                        <p:strVal val="visible"/>
                                      </p:to>
                                    </p:set>
                                    <p:animEffect transition="in" filter="fade">
                                      <p:cBhvr>
                                        <p:cTn id="47" dur="500"/>
                                        <p:tgtEl>
                                          <p:spTgt spid="93"/>
                                        </p:tgtEl>
                                      </p:cBhvr>
                                    </p:animEffect>
                                  </p:childTnLst>
                                </p:cTn>
                              </p:par>
                              <p:par>
                                <p:cTn id="48" presetID="10" presetClass="entr" presetSubtype="0" fill="hold" nodeType="withEffect">
                                  <p:stCondLst>
                                    <p:cond delay="53000"/>
                                  </p:stCondLst>
                                  <p:childTnLst>
                                    <p:set>
                                      <p:cBhvr>
                                        <p:cTn id="49" dur="1" fill="hold">
                                          <p:stCondLst>
                                            <p:cond delay="0"/>
                                          </p:stCondLst>
                                        </p:cTn>
                                        <p:tgtEl>
                                          <p:spTgt spid="47"/>
                                        </p:tgtEl>
                                        <p:attrNameLst>
                                          <p:attrName>style.visibility</p:attrName>
                                        </p:attrNameLst>
                                      </p:cBhvr>
                                      <p:to>
                                        <p:strVal val="visible"/>
                                      </p:to>
                                    </p:set>
                                    <p:animEffect transition="in" filter="fade">
                                      <p:cBhvr>
                                        <p:cTn id="50" dur="500"/>
                                        <p:tgtEl>
                                          <p:spTgt spid="47"/>
                                        </p:tgtEl>
                                      </p:cBhvr>
                                    </p:animEffect>
                                  </p:childTnLst>
                                </p:cTn>
                              </p:par>
                              <p:par>
                                <p:cTn id="51" presetID="10" presetClass="entr" presetSubtype="0" fill="hold" nodeType="withEffect">
                                  <p:stCondLst>
                                    <p:cond delay="53000"/>
                                  </p:stCondLst>
                                  <p:childTnLst>
                                    <p:set>
                                      <p:cBhvr>
                                        <p:cTn id="52" dur="1" fill="hold">
                                          <p:stCondLst>
                                            <p:cond delay="0"/>
                                          </p:stCondLst>
                                        </p:cTn>
                                        <p:tgtEl>
                                          <p:spTgt spid="61"/>
                                        </p:tgtEl>
                                        <p:attrNameLst>
                                          <p:attrName>style.visibility</p:attrName>
                                        </p:attrNameLst>
                                      </p:cBhvr>
                                      <p:to>
                                        <p:strVal val="visible"/>
                                      </p:to>
                                    </p:set>
                                    <p:animEffect transition="in" filter="fade">
                                      <p:cBhvr>
                                        <p:cTn id="53" dur="500"/>
                                        <p:tgtEl>
                                          <p:spTgt spid="61"/>
                                        </p:tgtEl>
                                      </p:cBhvr>
                                    </p:animEffect>
                                  </p:childTnLst>
                                </p:cTn>
                              </p:par>
                              <p:par>
                                <p:cTn id="54" presetID="10" presetClass="entr" presetSubtype="0" fill="hold" nodeType="withEffect">
                                  <p:stCondLst>
                                    <p:cond delay="53000"/>
                                  </p:stCondLst>
                                  <p:childTnLst>
                                    <p:set>
                                      <p:cBhvr>
                                        <p:cTn id="55" dur="1" fill="hold">
                                          <p:stCondLst>
                                            <p:cond delay="0"/>
                                          </p:stCondLst>
                                        </p:cTn>
                                        <p:tgtEl>
                                          <p:spTgt spid="79"/>
                                        </p:tgtEl>
                                        <p:attrNameLst>
                                          <p:attrName>style.visibility</p:attrName>
                                        </p:attrNameLst>
                                      </p:cBhvr>
                                      <p:to>
                                        <p:strVal val="visible"/>
                                      </p:to>
                                    </p:set>
                                    <p:animEffect transition="in" filter="fade">
                                      <p:cBhvr>
                                        <p:cTn id="56" dur="500"/>
                                        <p:tgtEl>
                                          <p:spTgt spid="79"/>
                                        </p:tgtEl>
                                      </p:cBhvr>
                                    </p:animEffect>
                                  </p:childTnLst>
                                </p:cTn>
                              </p:par>
                              <p:par>
                                <p:cTn id="57" presetID="10" presetClass="entr" presetSubtype="0" fill="hold" nodeType="withEffect">
                                  <p:stCondLst>
                                    <p:cond delay="53100"/>
                                  </p:stCondLst>
                                  <p:childTnLst>
                                    <p:set>
                                      <p:cBhvr>
                                        <p:cTn id="58" dur="1" fill="hold">
                                          <p:stCondLst>
                                            <p:cond delay="0"/>
                                          </p:stCondLst>
                                        </p:cTn>
                                        <p:tgtEl>
                                          <p:spTgt spid="90"/>
                                        </p:tgtEl>
                                        <p:attrNameLst>
                                          <p:attrName>style.visibility</p:attrName>
                                        </p:attrNameLst>
                                      </p:cBhvr>
                                      <p:to>
                                        <p:strVal val="visible"/>
                                      </p:to>
                                    </p:set>
                                    <p:animEffect transition="in" filter="fade">
                                      <p:cBhvr>
                                        <p:cTn id="59" dur="500"/>
                                        <p:tgtEl>
                                          <p:spTgt spid="90"/>
                                        </p:tgtEl>
                                      </p:cBhvr>
                                    </p:animEffect>
                                  </p:childTnLst>
                                </p:cTn>
                              </p:par>
                              <p:par>
                                <p:cTn id="60" presetID="10" presetClass="exit" presetSubtype="0" fill="hold" nodeType="withEffect">
                                  <p:stCondLst>
                                    <p:cond delay="53500"/>
                                  </p:stCondLst>
                                  <p:childTnLst>
                                    <p:animEffect transition="out" filter="fade">
                                      <p:cBhvr>
                                        <p:cTn id="61" dur="500"/>
                                        <p:tgtEl>
                                          <p:spTgt spid="5"/>
                                        </p:tgtEl>
                                      </p:cBhvr>
                                    </p:animEffect>
                                    <p:set>
                                      <p:cBhvr>
                                        <p:cTn id="62" dur="1" fill="hold">
                                          <p:stCondLst>
                                            <p:cond delay="499"/>
                                          </p:stCondLst>
                                        </p:cTn>
                                        <p:tgtEl>
                                          <p:spTgt spid="5"/>
                                        </p:tgtEl>
                                        <p:attrNameLst>
                                          <p:attrName>style.visibility</p:attrName>
                                        </p:attrNameLst>
                                      </p:cBhvr>
                                      <p:to>
                                        <p:strVal val="hidden"/>
                                      </p:to>
                                    </p:set>
                                  </p:childTnLst>
                                </p:cTn>
                              </p:par>
                              <p:par>
                                <p:cTn id="63" presetID="10" presetClass="exit" presetSubtype="0" fill="hold" nodeType="withEffect">
                                  <p:stCondLst>
                                    <p:cond delay="53500"/>
                                  </p:stCondLst>
                                  <p:childTnLst>
                                    <p:animEffect transition="out" filter="fade">
                                      <p:cBhvr>
                                        <p:cTn id="64" dur="500"/>
                                        <p:tgtEl>
                                          <p:spTgt spid="89"/>
                                        </p:tgtEl>
                                      </p:cBhvr>
                                    </p:animEffect>
                                    <p:set>
                                      <p:cBhvr>
                                        <p:cTn id="65" dur="1" fill="hold">
                                          <p:stCondLst>
                                            <p:cond delay="499"/>
                                          </p:stCondLst>
                                        </p:cTn>
                                        <p:tgtEl>
                                          <p:spTgt spid="89"/>
                                        </p:tgtEl>
                                        <p:attrNameLst>
                                          <p:attrName>style.visibility</p:attrName>
                                        </p:attrNameLst>
                                      </p:cBhvr>
                                      <p:to>
                                        <p:strVal val="hidden"/>
                                      </p:to>
                                    </p:set>
                                  </p:childTnLst>
                                </p:cTn>
                              </p:par>
                              <p:par>
                                <p:cTn id="66" presetID="10" presetClass="exit" presetSubtype="0" fill="hold" grpId="1" nodeType="withEffect">
                                  <p:stCondLst>
                                    <p:cond delay="53500"/>
                                  </p:stCondLst>
                                  <p:childTnLst>
                                    <p:animEffect transition="out" filter="fade">
                                      <p:cBhvr>
                                        <p:cTn id="67" dur="500"/>
                                        <p:tgtEl>
                                          <p:spTgt spid="93"/>
                                        </p:tgtEl>
                                      </p:cBhvr>
                                    </p:animEffect>
                                    <p:set>
                                      <p:cBhvr>
                                        <p:cTn id="68" dur="1" fill="hold">
                                          <p:stCondLst>
                                            <p:cond delay="499"/>
                                          </p:stCondLst>
                                        </p:cTn>
                                        <p:tgtEl>
                                          <p:spTgt spid="93"/>
                                        </p:tgtEl>
                                        <p:attrNameLst>
                                          <p:attrName>style.visibility</p:attrName>
                                        </p:attrNameLst>
                                      </p:cBhvr>
                                      <p:to>
                                        <p:strVal val="hidden"/>
                                      </p:to>
                                    </p:set>
                                  </p:childTnLst>
                                </p:cTn>
                              </p:par>
                              <p:par>
                                <p:cTn id="69" presetID="10" presetClass="exit" presetSubtype="0" fill="hold" nodeType="withEffect">
                                  <p:stCondLst>
                                    <p:cond delay="53500"/>
                                  </p:stCondLst>
                                  <p:childTnLst>
                                    <p:animEffect transition="out" filter="fade">
                                      <p:cBhvr>
                                        <p:cTn id="70" dur="500"/>
                                        <p:tgtEl>
                                          <p:spTgt spid="46"/>
                                        </p:tgtEl>
                                      </p:cBhvr>
                                    </p:animEffect>
                                    <p:set>
                                      <p:cBhvr>
                                        <p:cTn id="71" dur="1" fill="hold">
                                          <p:stCondLst>
                                            <p:cond delay="499"/>
                                          </p:stCondLst>
                                        </p:cTn>
                                        <p:tgtEl>
                                          <p:spTgt spid="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2" fill="hold" display="0">
                  <p:stCondLst>
                    <p:cond delay="indefinite"/>
                  </p:stCondLst>
                  <p:endCondLst>
                    <p:cond evt="onStopAudio" delay="0">
                      <p:tgtEl>
                        <p:sldTgt/>
                      </p:tgtEl>
                    </p:cond>
                  </p:endCondLst>
                </p:cTn>
                <p:tgtEl>
                  <p:spTgt spid="23"/>
                </p:tgtEl>
              </p:cMediaNode>
            </p:audio>
            <p:audio>
              <p:cMediaNode vol="80000" showWhenStopped="0">
                <p:cTn id="73" fill="hold" display="0">
                  <p:stCondLst>
                    <p:cond delay="indefinite"/>
                  </p:stCondLst>
                  <p:endCondLst>
                    <p:cond evt="onStopAudio" delay="0">
                      <p:tgtEl>
                        <p:sldTgt/>
                      </p:tgtEl>
                    </p:cond>
                  </p:endCondLst>
                </p:cTn>
                <p:tgtEl>
                  <p:spTgt spid="25"/>
                </p:tgtEl>
              </p:cMediaNode>
            </p:audio>
          </p:childTnLst>
        </p:cTn>
      </p:par>
    </p:tnLst>
    <p:bldLst>
      <p:bldP spid="3" grpId="0" uiExpand="1" build="p"/>
      <p:bldP spid="3" grpId="1" build="allAtOnce"/>
      <p:bldP spid="4" grpId="0" animBg="1"/>
      <p:bldP spid="93" grpId="0" animBg="1"/>
      <p:bldP spid="93" grpId="1" animBg="1"/>
      <p:bldP spid="9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DD634-3493-4DA1-B5B4-66A3AFAFE333}"/>
              </a:ext>
            </a:extLst>
          </p:cNvPr>
          <p:cNvSpPr>
            <a:spLocks noGrp="1"/>
          </p:cNvSpPr>
          <p:nvPr>
            <p:ph type="title"/>
          </p:nvPr>
        </p:nvSpPr>
        <p:spPr/>
        <p:txBody>
          <a:bodyPr/>
          <a:lstStyle/>
          <a:p>
            <a:r>
              <a:rPr lang="en-US" dirty="0"/>
              <a:t>Lab</a:t>
            </a:r>
          </a:p>
        </p:txBody>
      </p:sp>
      <p:sp>
        <p:nvSpPr>
          <p:cNvPr id="3" name="Text Placeholder 2">
            <a:extLst>
              <a:ext uri="{FF2B5EF4-FFF2-40B4-BE49-F238E27FC236}">
                <a16:creationId xmlns:a16="http://schemas.microsoft.com/office/drawing/2014/main" id="{9891D1F2-4BB7-45E8-806C-A8704E2B1756}"/>
              </a:ext>
            </a:extLst>
          </p:cNvPr>
          <p:cNvSpPr>
            <a:spLocks noGrp="1"/>
          </p:cNvSpPr>
          <p:nvPr>
            <p:ph type="body" idx="1"/>
          </p:nvPr>
        </p:nvSpPr>
        <p:spPr/>
        <p:txBody>
          <a:bodyPr/>
          <a:lstStyle/>
          <a:p>
            <a:pPr marL="114300" indent="0">
              <a:buNone/>
            </a:pPr>
            <a:r>
              <a:rPr lang="en-US" dirty="0"/>
              <a:t>In the labs accompanying this training, you will:</a:t>
            </a:r>
          </a:p>
          <a:p>
            <a:r>
              <a:rPr lang="en-US" dirty="0"/>
              <a:t>Install Terraform in your development environment</a:t>
            </a:r>
          </a:p>
          <a:p>
            <a:r>
              <a:rPr lang="en-US" dirty="0"/>
              <a:t>Write a configuration script that will provision a compute instance on Google Compute Engine</a:t>
            </a:r>
          </a:p>
          <a:p>
            <a:r>
              <a:rPr lang="en-US" dirty="0"/>
              <a:t>Apply changes to your configuration</a:t>
            </a:r>
          </a:p>
          <a:p>
            <a:r>
              <a:rPr lang="en-US" dirty="0"/>
              <a:t>Delete resources allocated during the lab</a:t>
            </a:r>
          </a:p>
          <a:p>
            <a:pPr marL="114300" indent="0">
              <a:buNone/>
            </a:pPr>
            <a:endParaRPr lang="en-US" dirty="0"/>
          </a:p>
          <a:p>
            <a:pPr marL="114300" indent="0">
              <a:buNone/>
            </a:pPr>
            <a:r>
              <a:rPr lang="en-US" dirty="0"/>
              <a:t>Follow the link provided in the lab to create a free Google Cloud Platform trial account (required).</a:t>
            </a:r>
          </a:p>
        </p:txBody>
      </p:sp>
      <p:pic>
        <p:nvPicPr>
          <p:cNvPr id="4" name="slide 8 lab">
            <a:hlinkClick r:id="" action="ppaction://media"/>
            <a:extLst>
              <a:ext uri="{FF2B5EF4-FFF2-40B4-BE49-F238E27FC236}">
                <a16:creationId xmlns:a16="http://schemas.microsoft.com/office/drawing/2014/main" id="{4FF3FB5C-260B-4A25-A960-05E52854538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extLst>
      <p:ext uri="{BB962C8B-B14F-4D97-AF65-F5344CB8AC3E}">
        <p14:creationId xmlns:p14="http://schemas.microsoft.com/office/powerpoint/2010/main" val="3381207600"/>
      </p:ext>
    </p:extLst>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030" fill="hold"/>
                                        <p:tgtEl>
                                          <p:spTgt spid="4"/>
                                        </p:tgtEl>
                                      </p:cBhvr>
                                    </p:cmd>
                                  </p:childTnLst>
                                </p:cTn>
                              </p:par>
                              <p:par>
                                <p:cTn id="7" presetID="10"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500"/>
                                        <p:tgtEl>
                                          <p:spTgt spid="3">
                                            <p:txEl>
                                              <p:pRg st="0" end="0"/>
                                            </p:txEl>
                                          </p:spTgt>
                                        </p:tgtEl>
                                      </p:cBhvr>
                                    </p:animEffect>
                                  </p:childTnLst>
                                </p:cTn>
                              </p:par>
                              <p:par>
                                <p:cTn id="10" presetID="10" presetClass="entr" presetSubtype="0" fill="hold" grpId="0" nodeType="withEffect">
                                  <p:stCondLst>
                                    <p:cond delay="550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90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1900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2300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3250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5" fill="hold" display="0">
                  <p:stCondLst>
                    <p:cond delay="indefinite"/>
                  </p:stCondLst>
                  <p:endCondLst>
                    <p:cond evt="onStopAudio" delay="0">
                      <p:tgtEl>
                        <p:sldTgt/>
                      </p:tgtEl>
                    </p:cond>
                  </p:endCondLst>
                </p:cTn>
                <p:tgtEl>
                  <p:spTgt spid="4"/>
                </p:tgtEl>
              </p:cMediaNode>
            </p:audio>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19"/>
          <p:cNvSpPr txBox="1">
            <a:spLocks noGrp="1"/>
          </p:cNvSpPr>
          <p:nvPr>
            <p:ph type="title"/>
          </p:nvPr>
        </p:nvSpPr>
        <p:spPr>
          <a:xfrm>
            <a:off x="471900" y="229713"/>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The Least You Should Know</a:t>
            </a:r>
            <a:endParaRPr dirty="0"/>
          </a:p>
        </p:txBody>
      </p:sp>
      <p:sp>
        <p:nvSpPr>
          <p:cNvPr id="198" name="Google Shape;198;p19"/>
          <p:cNvSpPr txBox="1">
            <a:spLocks noGrp="1"/>
          </p:cNvSpPr>
          <p:nvPr>
            <p:ph type="body" idx="1"/>
          </p:nvPr>
        </p:nvSpPr>
        <p:spPr>
          <a:xfrm>
            <a:off x="471900" y="1516425"/>
            <a:ext cx="8222100" cy="3112800"/>
          </a:xfrm>
          <a:prstGeom prst="rect">
            <a:avLst/>
          </a:prstGeom>
          <a:noFill/>
          <a:ln>
            <a:noFill/>
          </a:ln>
        </p:spPr>
        <p:txBody>
          <a:bodyPr spcFirstLastPara="1" wrap="square" lIns="91425" tIns="91425" rIns="91425" bIns="91425" anchor="t" anchorCtr="0">
            <a:noAutofit/>
          </a:bodyPr>
          <a:lstStyle/>
          <a:p>
            <a:pPr>
              <a:buChar char=""/>
            </a:pPr>
            <a:r>
              <a:rPr lang="en-US" dirty="0" err="1"/>
              <a:t>IaC</a:t>
            </a:r>
            <a:r>
              <a:rPr lang="en-US" dirty="0"/>
              <a:t> automates the process of provisioning and/or configuring resources in a cloud compute environment</a:t>
            </a:r>
          </a:p>
          <a:p>
            <a:pPr>
              <a:buChar char=""/>
            </a:pPr>
            <a:r>
              <a:rPr lang="en-US" dirty="0"/>
              <a:t>Terraform is an open source tool that employs a declarative approach to provisioning resources across a variety of cloud providers and services</a:t>
            </a:r>
          </a:p>
          <a:p>
            <a:pPr>
              <a:buChar char=""/>
            </a:pPr>
            <a:r>
              <a:rPr lang="en-US" dirty="0"/>
              <a:t>Terraform simplifies the creation, modification, and destruction of allocated resources while promoting a collaborative environment</a:t>
            </a:r>
          </a:p>
          <a:p>
            <a:pPr>
              <a:buChar char=""/>
            </a:pPr>
            <a:endParaRPr dirty="0"/>
          </a:p>
        </p:txBody>
      </p:sp>
      <p:pic>
        <p:nvPicPr>
          <p:cNvPr id="2" name="slide 9 conclusion">
            <a:hlinkClick r:id="" action="ppaction://media"/>
            <a:extLst>
              <a:ext uri="{FF2B5EF4-FFF2-40B4-BE49-F238E27FC236}">
                <a16:creationId xmlns:a16="http://schemas.microsoft.com/office/drawing/2014/main" id="{D2D1F3C1-C8EB-47EB-B2A4-20A29A5B2F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6695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3000">
        <p:fad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924" fill="hold"/>
                                        <p:tgtEl>
                                          <p:spTgt spid="2"/>
                                        </p:tgtEl>
                                      </p:cBhvr>
                                    </p:cmd>
                                  </p:childTnLst>
                                </p:cTn>
                              </p:par>
                              <p:par>
                                <p:cTn id="7" presetID="10" presetClass="entr" presetSubtype="0" fill="hold" grpId="0" nodeType="withEffect">
                                  <p:stCondLst>
                                    <p:cond delay="4000"/>
                                  </p:stCondLst>
                                  <p:childTnLst>
                                    <p:set>
                                      <p:cBhvr>
                                        <p:cTn id="8" dur="1" fill="hold">
                                          <p:stCondLst>
                                            <p:cond delay="0"/>
                                          </p:stCondLst>
                                        </p:cTn>
                                        <p:tgtEl>
                                          <p:spTgt spid="198">
                                            <p:txEl>
                                              <p:pRg st="0" end="0"/>
                                            </p:txEl>
                                          </p:spTgt>
                                        </p:tgtEl>
                                        <p:attrNameLst>
                                          <p:attrName>style.visibility</p:attrName>
                                        </p:attrNameLst>
                                      </p:cBhvr>
                                      <p:to>
                                        <p:strVal val="visible"/>
                                      </p:to>
                                    </p:set>
                                    <p:animEffect transition="in" filter="fade">
                                      <p:cBhvr>
                                        <p:cTn id="9" dur="500"/>
                                        <p:tgtEl>
                                          <p:spTgt spid="198">
                                            <p:txEl>
                                              <p:pRg st="0" end="0"/>
                                            </p:txEl>
                                          </p:spTgt>
                                        </p:tgtEl>
                                      </p:cBhvr>
                                    </p:animEffect>
                                  </p:childTnLst>
                                </p:cTn>
                              </p:par>
                              <p:par>
                                <p:cTn id="10" presetID="10" presetClass="entr" presetSubtype="0" fill="hold" grpId="0" nodeType="withEffect">
                                  <p:stCondLst>
                                    <p:cond delay="22000"/>
                                  </p:stCondLst>
                                  <p:childTnLst>
                                    <p:set>
                                      <p:cBhvr>
                                        <p:cTn id="11" dur="1" fill="hold">
                                          <p:stCondLst>
                                            <p:cond delay="0"/>
                                          </p:stCondLst>
                                        </p:cTn>
                                        <p:tgtEl>
                                          <p:spTgt spid="198">
                                            <p:txEl>
                                              <p:pRg st="1" end="1"/>
                                            </p:txEl>
                                          </p:spTgt>
                                        </p:tgtEl>
                                        <p:attrNameLst>
                                          <p:attrName>style.visibility</p:attrName>
                                        </p:attrNameLst>
                                      </p:cBhvr>
                                      <p:to>
                                        <p:strVal val="visible"/>
                                      </p:to>
                                    </p:set>
                                    <p:animEffect transition="in" filter="fade">
                                      <p:cBhvr>
                                        <p:cTn id="12" dur="500"/>
                                        <p:tgtEl>
                                          <p:spTgt spid="198">
                                            <p:txEl>
                                              <p:pRg st="1" end="1"/>
                                            </p:txEl>
                                          </p:spTgt>
                                        </p:tgtEl>
                                      </p:cBhvr>
                                    </p:animEffect>
                                  </p:childTnLst>
                                </p:cTn>
                              </p:par>
                              <p:par>
                                <p:cTn id="13" presetID="10" presetClass="entr" presetSubtype="0" fill="hold" grpId="0" nodeType="withEffect">
                                  <p:stCondLst>
                                    <p:cond delay="36500"/>
                                  </p:stCondLst>
                                  <p:childTnLst>
                                    <p:set>
                                      <p:cBhvr>
                                        <p:cTn id="14" dur="1" fill="hold">
                                          <p:stCondLst>
                                            <p:cond delay="0"/>
                                          </p:stCondLst>
                                        </p:cTn>
                                        <p:tgtEl>
                                          <p:spTgt spid="198">
                                            <p:txEl>
                                              <p:pRg st="2" end="2"/>
                                            </p:txEl>
                                          </p:spTgt>
                                        </p:tgtEl>
                                        <p:attrNameLst>
                                          <p:attrName>style.visibility</p:attrName>
                                        </p:attrNameLst>
                                      </p:cBhvr>
                                      <p:to>
                                        <p:strVal val="visible"/>
                                      </p:to>
                                    </p:set>
                                    <p:animEffect transition="in" filter="fade">
                                      <p:cBhvr>
                                        <p:cTn id="15" dur="500"/>
                                        <p:tgtEl>
                                          <p:spTgt spid="19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2"/>
                </p:tgtEl>
              </p:cMediaNode>
            </p:audio>
          </p:childTnLst>
        </p:cTn>
      </p:par>
    </p:tnLst>
    <p:bldLst>
      <p:bldP spid="198" grpId="0" uiExpand="1" build="p"/>
    </p:bldLst>
  </p:timing>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12808</TotalTime>
  <Words>1961</Words>
  <Application>Microsoft Office PowerPoint</Application>
  <PresentationFormat>On-screen Show (16:9)</PresentationFormat>
  <Paragraphs>128</Paragraphs>
  <Slides>9</Slides>
  <Notes>9</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Wingdings</vt:lpstr>
      <vt:lpstr>Roboto</vt:lpstr>
      <vt:lpstr>Roboto Mono Medium</vt:lpstr>
      <vt:lpstr>Arial</vt:lpstr>
      <vt:lpstr>Material</vt:lpstr>
      <vt:lpstr>Introduction to IaC</vt:lpstr>
      <vt:lpstr>Goals</vt:lpstr>
      <vt:lpstr>Introduction</vt:lpstr>
      <vt:lpstr>IaC Overview</vt:lpstr>
      <vt:lpstr>Value of IaC</vt:lpstr>
      <vt:lpstr>Provisioning vs Configuration Management</vt:lpstr>
      <vt:lpstr>Terraform</vt:lpstr>
      <vt:lpstr>Lab</vt:lpstr>
      <vt:lpstr>The Least You Should Know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IaC</dc:title>
  <dc:creator>David LeBlanc</dc:creator>
  <cp:lastModifiedBy>David LeBlanc</cp:lastModifiedBy>
  <cp:revision>97</cp:revision>
  <dcterms:modified xsi:type="dcterms:W3CDTF">2019-12-31T17:09:50Z</dcterms:modified>
</cp:coreProperties>
</file>